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964" r:id="rId1"/>
  </p:sldMasterIdLst>
  <p:notesMasterIdLst>
    <p:notesMasterId r:id="rId29"/>
  </p:notesMasterIdLst>
  <p:handoutMasterIdLst>
    <p:handoutMasterId r:id="rId30"/>
  </p:handoutMasterIdLst>
  <p:sldIdLst>
    <p:sldId id="330" r:id="rId2"/>
    <p:sldId id="379" r:id="rId3"/>
    <p:sldId id="384" r:id="rId4"/>
    <p:sldId id="351" r:id="rId5"/>
    <p:sldId id="385" r:id="rId6"/>
    <p:sldId id="393" r:id="rId7"/>
    <p:sldId id="356" r:id="rId8"/>
    <p:sldId id="378" r:id="rId9"/>
    <p:sldId id="386" r:id="rId10"/>
    <p:sldId id="382" r:id="rId11"/>
    <p:sldId id="392" r:id="rId12"/>
    <p:sldId id="369" r:id="rId13"/>
    <p:sldId id="368" r:id="rId14"/>
    <p:sldId id="355" r:id="rId15"/>
    <p:sldId id="391" r:id="rId16"/>
    <p:sldId id="389" r:id="rId17"/>
    <p:sldId id="338" r:id="rId18"/>
    <p:sldId id="372" r:id="rId19"/>
    <p:sldId id="377" r:id="rId20"/>
    <p:sldId id="373" r:id="rId21"/>
    <p:sldId id="374" r:id="rId22"/>
    <p:sldId id="375" r:id="rId23"/>
    <p:sldId id="376" r:id="rId24"/>
    <p:sldId id="371" r:id="rId25"/>
    <p:sldId id="357" r:id="rId26"/>
    <p:sldId id="339" r:id="rId27"/>
    <p:sldId id="387" r:id="rId28"/>
  </p:sldIdLst>
  <p:sldSz cx="9144000" cy="5143500" type="screen16x9"/>
  <p:notesSz cx="6881813" cy="10002838"/>
  <p:defaultTextStyle>
    <a:defPPr>
      <a:defRPr lang="de-CH"/>
    </a:defPPr>
    <a:lvl1pPr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1pPr>
    <a:lvl2pPr marL="457189"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2pPr>
    <a:lvl3pPr marL="914377"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3pPr>
    <a:lvl4pPr marL="1371566"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4pPr>
    <a:lvl5pPr marL="1828754"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5pPr>
    <a:lvl6pPr marL="2285943" algn="l" defTabSz="457189" rtl="0" eaLnBrk="1" latinLnBrk="0" hangingPunct="1">
      <a:defRPr sz="1600" kern="1200">
        <a:solidFill>
          <a:schemeClr val="tx1"/>
        </a:solidFill>
        <a:latin typeface="Arial" charset="0"/>
        <a:ea typeface="ヒラギノ角ゴ Pro W3" charset="0"/>
        <a:cs typeface="ヒラギノ角ゴ Pro W3" charset="0"/>
      </a:defRPr>
    </a:lvl6pPr>
    <a:lvl7pPr marL="2743131" algn="l" defTabSz="457189" rtl="0" eaLnBrk="1" latinLnBrk="0" hangingPunct="1">
      <a:defRPr sz="1600" kern="1200">
        <a:solidFill>
          <a:schemeClr val="tx1"/>
        </a:solidFill>
        <a:latin typeface="Arial" charset="0"/>
        <a:ea typeface="ヒラギノ角ゴ Pro W3" charset="0"/>
        <a:cs typeface="ヒラギノ角ゴ Pro W3" charset="0"/>
      </a:defRPr>
    </a:lvl7pPr>
    <a:lvl8pPr marL="3200320" algn="l" defTabSz="457189" rtl="0" eaLnBrk="1" latinLnBrk="0" hangingPunct="1">
      <a:defRPr sz="1600" kern="1200">
        <a:solidFill>
          <a:schemeClr val="tx1"/>
        </a:solidFill>
        <a:latin typeface="Arial" charset="0"/>
        <a:ea typeface="ヒラギノ角ゴ Pro W3" charset="0"/>
        <a:cs typeface="ヒラギノ角ゴ Pro W3" charset="0"/>
      </a:defRPr>
    </a:lvl8pPr>
    <a:lvl9pPr marL="3657509" algn="l" defTabSz="457189" rtl="0" eaLnBrk="1" latinLnBrk="0" hangingPunct="1">
      <a:defRPr sz="1600" kern="1200">
        <a:solidFill>
          <a:schemeClr val="tx1"/>
        </a:solidFill>
        <a:latin typeface="Arial" charset="0"/>
        <a:ea typeface="ヒラギノ角ゴ Pro W3" charset="0"/>
        <a:cs typeface="ヒラギノ角ゴ Pro W3" charset="0"/>
      </a:defRPr>
    </a:lvl9pPr>
  </p:defaultTextStyle>
  <p:extLst>
    <p:ext uri="{EFAFB233-063F-42B5-8137-9DF3F51BA10A}">
      <p15:sldGuideLst xmlns:p15="http://schemas.microsoft.com/office/powerpoint/2012/main">
        <p15:guide id="1" orient="horz" pos="668" userDrawn="1">
          <p15:clr>
            <a:srgbClr val="A4A3A4"/>
          </p15:clr>
        </p15:guide>
        <p15:guide id="2" orient="horz" pos="634" userDrawn="1">
          <p15:clr>
            <a:srgbClr val="A4A3A4"/>
          </p15:clr>
        </p15:guide>
        <p15:guide id="3" orient="horz" pos="2845" userDrawn="1">
          <p15:clr>
            <a:srgbClr val="A4A3A4"/>
          </p15:clr>
        </p15:guide>
        <p15:guide id="4" orient="horz" pos="838" userDrawn="1">
          <p15:clr>
            <a:srgbClr val="A4A3A4"/>
          </p15:clr>
        </p15:guide>
        <p15:guide id="5" orient="horz" pos="140" userDrawn="1">
          <p15:clr>
            <a:srgbClr val="A4A3A4"/>
          </p15:clr>
        </p15:guide>
        <p15:guide id="6" orient="horz" pos="378" userDrawn="1">
          <p15:clr>
            <a:srgbClr val="A4A3A4"/>
          </p15:clr>
        </p15:guide>
        <p15:guide id="7" orient="horz" pos="3117" userDrawn="1">
          <p15:clr>
            <a:srgbClr val="A4A3A4"/>
          </p15:clr>
        </p15:guide>
        <p15:guide id="9" pos="657" userDrawn="1">
          <p15:clr>
            <a:srgbClr val="A4A3A4"/>
          </p15:clr>
        </p15:guide>
        <p15:guide id="10" pos="5534" userDrawn="1">
          <p15:clr>
            <a:srgbClr val="A4A3A4"/>
          </p15:clr>
        </p15:guide>
        <p15:guide id="11" pos="521" userDrawn="1">
          <p15:clr>
            <a:srgbClr val="A4A3A4"/>
          </p15:clr>
        </p15:guide>
        <p15:guide id="12" pos="385" userDrawn="1">
          <p15:clr>
            <a:srgbClr val="A4A3A4"/>
          </p15:clr>
        </p15:guide>
        <p15:guide id="13" pos="1315" userDrawn="1">
          <p15:clr>
            <a:srgbClr val="A4A3A4"/>
          </p15:clr>
        </p15:guide>
        <p15:guide id="14" pos="3039" userDrawn="1">
          <p15:clr>
            <a:srgbClr val="A4A3A4"/>
          </p15:clr>
        </p15:guide>
        <p15:guide id="15" pos="3152" userDrawn="1">
          <p15:clr>
            <a:srgbClr val="A4A3A4"/>
          </p15:clr>
        </p15:guide>
      </p15:sldGuideLst>
    </p:ext>
    <p:ext uri="{2D200454-40CA-4A62-9FC3-DE9A4176ACB9}">
      <p15:notesGuideLst xmlns:p15="http://schemas.microsoft.com/office/powerpoint/2012/main">
        <p15:guide id="1" orient="horz" pos="3150">
          <p15:clr>
            <a:srgbClr val="A4A3A4"/>
          </p15:clr>
        </p15:guide>
        <p15:guide id="2" pos="216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0000"/>
    <a:srgbClr val="FFFFFF"/>
    <a:srgbClr val="808080"/>
    <a:srgbClr val="000000"/>
    <a:srgbClr val="FDCA00"/>
    <a:srgbClr val="EF5B00"/>
    <a:srgbClr val="C50006"/>
    <a:srgbClr val="7C204E"/>
    <a:srgbClr val="003B6E"/>
    <a:srgbClr val="19741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26" autoAdjust="0"/>
    <p:restoredTop sz="93421" autoAdjust="0"/>
  </p:normalViewPr>
  <p:slideViewPr>
    <p:cSldViewPr snapToObjects="1">
      <p:cViewPr varScale="1">
        <p:scale>
          <a:sx n="150" d="100"/>
          <a:sy n="150" d="100"/>
        </p:scale>
        <p:origin x="1088" y="168"/>
      </p:cViewPr>
      <p:guideLst>
        <p:guide orient="horz" pos="668"/>
        <p:guide orient="horz" pos="634"/>
        <p:guide orient="horz" pos="2845"/>
        <p:guide orient="horz" pos="838"/>
        <p:guide orient="horz" pos="140"/>
        <p:guide orient="horz" pos="378"/>
        <p:guide orient="horz" pos="3117"/>
        <p:guide pos="657"/>
        <p:guide pos="5534"/>
        <p:guide pos="521"/>
        <p:guide pos="385"/>
        <p:guide pos="1315"/>
        <p:guide pos="3039"/>
        <p:guide pos="315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Objects="1">
      <p:cViewPr varScale="1">
        <p:scale>
          <a:sx n="141" d="100"/>
          <a:sy n="141" d="100"/>
        </p:scale>
        <p:origin x="5616" y="200"/>
      </p:cViewPr>
      <p:guideLst>
        <p:guide orient="horz" pos="3150"/>
        <p:guide pos="2167"/>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8786" name="Rectangle 2"/>
          <p:cNvSpPr>
            <a:spLocks noGrp="1" noChangeArrowheads="1"/>
          </p:cNvSpPr>
          <p:nvPr>
            <p:ph type="hdr" sz="quarter"/>
          </p:nvPr>
        </p:nvSpPr>
        <p:spPr bwMode="auto">
          <a:xfrm>
            <a:off x="0" y="0"/>
            <a:ext cx="2982649" cy="500583"/>
          </a:xfrm>
          <a:prstGeom prst="rect">
            <a:avLst/>
          </a:prstGeom>
          <a:noFill/>
          <a:ln w="9525">
            <a:noFill/>
            <a:miter lim="800000"/>
            <a:headEnd/>
            <a:tailEnd/>
          </a:ln>
          <a:effectLst/>
        </p:spPr>
        <p:txBody>
          <a:bodyPr vert="horz" wrap="square" lIns="96478" tIns="48240" rIns="96478" bIns="48240" numCol="1" anchor="t" anchorCtr="0" compatLnSpc="1">
            <a:prstTxWarp prst="textNoShape">
              <a:avLst/>
            </a:prstTxWarp>
          </a:bodyPr>
          <a:lstStyle>
            <a:lvl1pPr defTabSz="964838">
              <a:spcBef>
                <a:spcPct val="0"/>
              </a:spcBef>
              <a:defRPr sz="1200" baseline="30000">
                <a:latin typeface="Times" charset="0"/>
                <a:ea typeface="ヒラギノ角ゴ Pro W3" charset="-128"/>
                <a:cs typeface="ヒラギノ角ゴ Pro W3" charset="-128"/>
              </a:defRPr>
            </a:lvl1pPr>
          </a:lstStyle>
          <a:p>
            <a:pPr>
              <a:defRPr/>
            </a:pPr>
            <a:endParaRPr lang="en-GB" dirty="0">
              <a:latin typeface="+mn-lt"/>
            </a:endParaRPr>
          </a:p>
        </p:txBody>
      </p:sp>
      <p:sp>
        <p:nvSpPr>
          <p:cNvPr id="118787" name="Rectangle 3"/>
          <p:cNvSpPr>
            <a:spLocks noGrp="1" noChangeArrowheads="1"/>
          </p:cNvSpPr>
          <p:nvPr>
            <p:ph type="dt" sz="quarter" idx="1"/>
          </p:nvPr>
        </p:nvSpPr>
        <p:spPr bwMode="auto">
          <a:xfrm>
            <a:off x="3899164" y="0"/>
            <a:ext cx="2982649" cy="500583"/>
          </a:xfrm>
          <a:prstGeom prst="rect">
            <a:avLst/>
          </a:prstGeom>
          <a:noFill/>
          <a:ln w="9525">
            <a:noFill/>
            <a:miter lim="800000"/>
            <a:headEnd/>
            <a:tailEnd/>
          </a:ln>
          <a:effectLst/>
        </p:spPr>
        <p:txBody>
          <a:bodyPr vert="horz" wrap="square" lIns="96478" tIns="48240" rIns="96478" bIns="48240" numCol="1" anchor="t" anchorCtr="0" compatLnSpc="1">
            <a:prstTxWarp prst="textNoShape">
              <a:avLst/>
            </a:prstTxWarp>
          </a:bodyPr>
          <a:lstStyle>
            <a:lvl1pPr algn="r" defTabSz="964838">
              <a:spcBef>
                <a:spcPct val="0"/>
              </a:spcBef>
              <a:defRPr sz="1200" baseline="30000">
                <a:latin typeface="Times" charset="0"/>
                <a:ea typeface="ヒラギノ角ゴ Pro W3" charset="-128"/>
                <a:cs typeface="ヒラギノ角ゴ Pro W3" charset="-128"/>
              </a:defRPr>
            </a:lvl1pPr>
          </a:lstStyle>
          <a:p>
            <a:pPr>
              <a:defRPr/>
            </a:pPr>
            <a:endParaRPr lang="en-GB" dirty="0">
              <a:latin typeface="+mn-lt"/>
            </a:endParaRPr>
          </a:p>
        </p:txBody>
      </p:sp>
      <p:sp>
        <p:nvSpPr>
          <p:cNvPr id="118788" name="Rectangle 4"/>
          <p:cNvSpPr>
            <a:spLocks noGrp="1" noChangeArrowheads="1"/>
          </p:cNvSpPr>
          <p:nvPr>
            <p:ph type="ftr" sz="quarter" idx="2"/>
          </p:nvPr>
        </p:nvSpPr>
        <p:spPr bwMode="auto">
          <a:xfrm>
            <a:off x="0" y="9502255"/>
            <a:ext cx="2982649" cy="500583"/>
          </a:xfrm>
          <a:prstGeom prst="rect">
            <a:avLst/>
          </a:prstGeom>
          <a:noFill/>
          <a:ln w="9525">
            <a:noFill/>
            <a:miter lim="800000"/>
            <a:headEnd/>
            <a:tailEnd/>
          </a:ln>
          <a:effectLst/>
        </p:spPr>
        <p:txBody>
          <a:bodyPr vert="horz" wrap="square" lIns="96478" tIns="48240" rIns="96478" bIns="48240" numCol="1" anchor="b" anchorCtr="0" compatLnSpc="1">
            <a:prstTxWarp prst="textNoShape">
              <a:avLst/>
            </a:prstTxWarp>
          </a:bodyPr>
          <a:lstStyle>
            <a:lvl1pPr defTabSz="964838">
              <a:spcBef>
                <a:spcPct val="0"/>
              </a:spcBef>
              <a:defRPr sz="1200" baseline="30000">
                <a:latin typeface="Times" charset="0"/>
                <a:ea typeface="ヒラギノ角ゴ Pro W3" charset="-128"/>
                <a:cs typeface="ヒラギノ角ゴ Pro W3" charset="-128"/>
              </a:defRPr>
            </a:lvl1pPr>
          </a:lstStyle>
          <a:p>
            <a:pPr>
              <a:defRPr/>
            </a:pPr>
            <a:endParaRPr lang="en-GB">
              <a:latin typeface="+mn-lt"/>
            </a:endParaRPr>
          </a:p>
        </p:txBody>
      </p:sp>
      <p:sp>
        <p:nvSpPr>
          <p:cNvPr id="118789" name="Rectangle 5"/>
          <p:cNvSpPr>
            <a:spLocks noGrp="1" noChangeArrowheads="1"/>
          </p:cNvSpPr>
          <p:nvPr>
            <p:ph type="sldNum" sz="quarter" idx="3"/>
          </p:nvPr>
        </p:nvSpPr>
        <p:spPr bwMode="auto">
          <a:xfrm>
            <a:off x="3899164" y="9502255"/>
            <a:ext cx="2982649" cy="500583"/>
          </a:xfrm>
          <a:prstGeom prst="rect">
            <a:avLst/>
          </a:prstGeom>
          <a:noFill/>
          <a:ln w="9525">
            <a:noFill/>
            <a:miter lim="800000"/>
            <a:headEnd/>
            <a:tailEnd/>
          </a:ln>
          <a:effectLst/>
        </p:spPr>
        <p:txBody>
          <a:bodyPr vert="horz" wrap="square" lIns="96478" tIns="48240" rIns="96478" bIns="48240" numCol="1" anchor="b" anchorCtr="0" compatLnSpc="1">
            <a:prstTxWarp prst="textNoShape">
              <a:avLst/>
            </a:prstTxWarp>
          </a:bodyPr>
          <a:lstStyle>
            <a:lvl1pPr algn="r" defTabSz="964838">
              <a:spcBef>
                <a:spcPct val="0"/>
              </a:spcBef>
              <a:defRPr sz="1200" baseline="30000">
                <a:latin typeface="Times" charset="0"/>
              </a:defRPr>
            </a:lvl1pPr>
          </a:lstStyle>
          <a:p>
            <a:pPr>
              <a:defRPr/>
            </a:pPr>
            <a:fld id="{630A188E-C926-984B-863C-48B251A81B15}" type="slidenum">
              <a:rPr lang="en-GB">
                <a:latin typeface="+mn-lt"/>
              </a:rPr>
              <a:pPr>
                <a:defRPr/>
              </a:pPr>
              <a:t>‹#›</a:t>
            </a:fld>
            <a:endParaRPr lang="en-GB" dirty="0">
              <a:latin typeface="+mn-lt"/>
            </a:endParaRPr>
          </a:p>
        </p:txBody>
      </p:sp>
    </p:spTree>
    <p:extLst>
      <p:ext uri="{BB962C8B-B14F-4D97-AF65-F5344CB8AC3E}">
        <p14:creationId xmlns:p14="http://schemas.microsoft.com/office/powerpoint/2010/main" val="289599428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882" name="Rectangle 2"/>
          <p:cNvSpPr>
            <a:spLocks noGrp="1" noChangeArrowheads="1"/>
          </p:cNvSpPr>
          <p:nvPr>
            <p:ph type="hdr" sz="quarter"/>
          </p:nvPr>
        </p:nvSpPr>
        <p:spPr bwMode="auto">
          <a:xfrm>
            <a:off x="0" y="0"/>
            <a:ext cx="2982649" cy="500583"/>
          </a:xfrm>
          <a:prstGeom prst="rect">
            <a:avLst/>
          </a:prstGeom>
          <a:noFill/>
          <a:ln w="9525">
            <a:noFill/>
            <a:miter lim="800000"/>
            <a:headEnd/>
            <a:tailEnd/>
          </a:ln>
          <a:effectLst/>
        </p:spPr>
        <p:txBody>
          <a:bodyPr vert="horz" wrap="square" lIns="96478" tIns="48240" rIns="96478" bIns="48240" numCol="1" anchor="t" anchorCtr="0" compatLnSpc="1">
            <a:prstTxWarp prst="textNoShape">
              <a:avLst/>
            </a:prstTxWarp>
          </a:bodyPr>
          <a:lstStyle>
            <a:lvl1pPr defTabSz="964838">
              <a:spcBef>
                <a:spcPct val="0"/>
              </a:spcBef>
              <a:defRPr sz="1000" baseline="0">
                <a:latin typeface="+mn-lt"/>
                <a:ea typeface="ヒラギノ角ゴ Pro W3" charset="-128"/>
                <a:cs typeface="ヒラギノ角ゴ Pro W3" charset="-128"/>
              </a:defRPr>
            </a:lvl1pPr>
          </a:lstStyle>
          <a:p>
            <a:pPr>
              <a:defRPr/>
            </a:pPr>
            <a:endParaRPr lang="de-DE" dirty="0"/>
          </a:p>
        </p:txBody>
      </p:sp>
      <p:sp>
        <p:nvSpPr>
          <p:cNvPr id="122883" name="Rectangle 3"/>
          <p:cNvSpPr>
            <a:spLocks noGrp="1" noChangeArrowheads="1"/>
          </p:cNvSpPr>
          <p:nvPr>
            <p:ph type="dt" idx="1"/>
          </p:nvPr>
        </p:nvSpPr>
        <p:spPr bwMode="auto">
          <a:xfrm>
            <a:off x="3899164" y="0"/>
            <a:ext cx="2982649" cy="500583"/>
          </a:xfrm>
          <a:prstGeom prst="rect">
            <a:avLst/>
          </a:prstGeom>
          <a:noFill/>
          <a:ln w="9525">
            <a:noFill/>
            <a:miter lim="800000"/>
            <a:headEnd/>
            <a:tailEnd/>
          </a:ln>
          <a:effectLst/>
        </p:spPr>
        <p:txBody>
          <a:bodyPr vert="horz" wrap="square" lIns="96478" tIns="48240" rIns="96478" bIns="48240" numCol="1" anchor="t" anchorCtr="0" compatLnSpc="1">
            <a:prstTxWarp prst="textNoShape">
              <a:avLst/>
            </a:prstTxWarp>
          </a:bodyPr>
          <a:lstStyle>
            <a:lvl1pPr algn="r" defTabSz="964838">
              <a:spcBef>
                <a:spcPct val="0"/>
              </a:spcBef>
              <a:defRPr sz="1000" baseline="0">
                <a:latin typeface="+mn-lt"/>
                <a:ea typeface="ヒラギノ角ゴ Pro W3" charset="-128"/>
                <a:cs typeface="ヒラギノ角ゴ Pro W3" charset="-128"/>
              </a:defRPr>
            </a:lvl1pPr>
          </a:lstStyle>
          <a:p>
            <a:pPr>
              <a:defRPr/>
            </a:pPr>
            <a:endParaRPr lang="de-DE" dirty="0"/>
          </a:p>
        </p:txBody>
      </p:sp>
      <p:sp>
        <p:nvSpPr>
          <p:cNvPr id="7172" name="Rectangle 4"/>
          <p:cNvSpPr>
            <a:spLocks noGrp="1" noRot="1" noChangeAspect="1" noChangeArrowheads="1" noTextEdit="1"/>
          </p:cNvSpPr>
          <p:nvPr>
            <p:ph type="sldImg" idx="2"/>
          </p:nvPr>
        </p:nvSpPr>
        <p:spPr bwMode="auto">
          <a:xfrm>
            <a:off x="109538" y="750888"/>
            <a:ext cx="6667500" cy="375126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2885" name="Rectangle 5"/>
          <p:cNvSpPr>
            <a:spLocks noGrp="1" noChangeArrowheads="1"/>
          </p:cNvSpPr>
          <p:nvPr>
            <p:ph type="body" sz="quarter" idx="3"/>
          </p:nvPr>
        </p:nvSpPr>
        <p:spPr bwMode="auto">
          <a:xfrm>
            <a:off x="918282" y="4752009"/>
            <a:ext cx="5045250" cy="449995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de-DE" noProof="0" dirty="0"/>
              <a:t>Mastertextformat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a:p>
            <a:pPr lvl="5"/>
            <a:r>
              <a:rPr lang="de-DE" noProof="0" dirty="0"/>
              <a:t>Sechste Ebene</a:t>
            </a:r>
          </a:p>
          <a:p>
            <a:pPr lvl="6"/>
            <a:r>
              <a:rPr lang="de-DE" noProof="0" dirty="0"/>
              <a:t>Siebte Ebene</a:t>
            </a:r>
          </a:p>
          <a:p>
            <a:pPr lvl="7"/>
            <a:r>
              <a:rPr lang="de-DE" noProof="0" dirty="0"/>
              <a:t>Achte Ebene</a:t>
            </a:r>
          </a:p>
          <a:p>
            <a:pPr lvl="8"/>
            <a:r>
              <a:rPr lang="de-DE" noProof="0" dirty="0"/>
              <a:t>Neunte Ebene</a:t>
            </a:r>
          </a:p>
        </p:txBody>
      </p:sp>
      <p:sp>
        <p:nvSpPr>
          <p:cNvPr id="122886" name="Rectangle 6"/>
          <p:cNvSpPr>
            <a:spLocks noGrp="1" noChangeArrowheads="1"/>
          </p:cNvSpPr>
          <p:nvPr>
            <p:ph type="ftr" sz="quarter" idx="4"/>
          </p:nvPr>
        </p:nvSpPr>
        <p:spPr bwMode="auto">
          <a:xfrm>
            <a:off x="0" y="9502255"/>
            <a:ext cx="2982649" cy="500583"/>
          </a:xfrm>
          <a:prstGeom prst="rect">
            <a:avLst/>
          </a:prstGeom>
          <a:noFill/>
          <a:ln w="9525">
            <a:noFill/>
            <a:miter lim="800000"/>
            <a:headEnd/>
            <a:tailEnd/>
          </a:ln>
          <a:effectLst/>
        </p:spPr>
        <p:txBody>
          <a:bodyPr vert="horz" wrap="square" lIns="96478" tIns="48240" rIns="96478" bIns="48240" numCol="1" anchor="b" anchorCtr="0" compatLnSpc="1">
            <a:prstTxWarp prst="textNoShape">
              <a:avLst/>
            </a:prstTxWarp>
          </a:bodyPr>
          <a:lstStyle>
            <a:lvl1pPr defTabSz="964838">
              <a:spcBef>
                <a:spcPct val="0"/>
              </a:spcBef>
              <a:defRPr sz="1000" baseline="0">
                <a:latin typeface="+mn-lt"/>
                <a:ea typeface="ヒラギノ角ゴ Pro W3" charset="-128"/>
                <a:cs typeface="ヒラギノ角ゴ Pro W3" charset="-128"/>
              </a:defRPr>
            </a:lvl1pPr>
          </a:lstStyle>
          <a:p>
            <a:pPr>
              <a:defRPr/>
            </a:pPr>
            <a:endParaRPr lang="de-DE" dirty="0"/>
          </a:p>
        </p:txBody>
      </p:sp>
      <p:sp>
        <p:nvSpPr>
          <p:cNvPr id="122887" name="Rectangle 7"/>
          <p:cNvSpPr>
            <a:spLocks noGrp="1" noChangeArrowheads="1"/>
          </p:cNvSpPr>
          <p:nvPr>
            <p:ph type="sldNum" sz="quarter" idx="5"/>
          </p:nvPr>
        </p:nvSpPr>
        <p:spPr bwMode="auto">
          <a:xfrm>
            <a:off x="3899164" y="9502255"/>
            <a:ext cx="2982649" cy="500583"/>
          </a:xfrm>
          <a:prstGeom prst="rect">
            <a:avLst/>
          </a:prstGeom>
          <a:noFill/>
          <a:ln w="9525">
            <a:noFill/>
            <a:miter lim="800000"/>
            <a:headEnd/>
            <a:tailEnd/>
          </a:ln>
          <a:effectLst/>
        </p:spPr>
        <p:txBody>
          <a:bodyPr vert="horz" wrap="square" lIns="96478" tIns="48240" rIns="96478" bIns="48240" numCol="1" anchor="b" anchorCtr="0" compatLnSpc="1">
            <a:prstTxWarp prst="textNoShape">
              <a:avLst/>
            </a:prstTxWarp>
          </a:bodyPr>
          <a:lstStyle>
            <a:lvl1pPr algn="r" defTabSz="964838">
              <a:spcBef>
                <a:spcPct val="0"/>
              </a:spcBef>
              <a:defRPr sz="1000" baseline="0">
                <a:latin typeface="+mn-lt"/>
              </a:defRPr>
            </a:lvl1pPr>
          </a:lstStyle>
          <a:p>
            <a:pPr>
              <a:defRPr/>
            </a:pPr>
            <a:fld id="{EC696245-F065-0B47-B74E-D5003861FD61}" type="slidenum">
              <a:rPr lang="de-DE" smtClean="0"/>
              <a:pPr>
                <a:defRPr/>
              </a:pPr>
              <a:t>‹#›</a:t>
            </a:fld>
            <a:endParaRPr lang="de-DE" dirty="0"/>
          </a:p>
        </p:txBody>
      </p:sp>
    </p:spTree>
    <p:extLst>
      <p:ext uri="{BB962C8B-B14F-4D97-AF65-F5344CB8AC3E}">
        <p14:creationId xmlns:p14="http://schemas.microsoft.com/office/powerpoint/2010/main" val="761473846"/>
      </p:ext>
    </p:extLst>
  </p:cSld>
  <p:clrMap bg1="lt1" tx1="dk1" bg2="lt2" tx2="dk2" accent1="accent1" accent2="accent2" accent3="accent3" accent4="accent4" accent5="accent5" accent6="accent6" hlink="hlink" folHlink="folHlink"/>
  <p:hf sldNum="0" hdr="0" ftr="0" dt="0"/>
  <p:notesStyle>
    <a:lvl1pPr marL="90486" indent="-90486" algn="l" rtl="0" eaLnBrk="0" fontAlgn="base" hangingPunct="0">
      <a:spcBef>
        <a:spcPts val="0"/>
      </a:spcBef>
      <a:spcAft>
        <a:spcPct val="0"/>
      </a:spcAft>
      <a:buFont typeface="Arial" panose="020B0604020202020204" pitchFamily="34" charset="0"/>
      <a:buChar char="•"/>
      <a:defRPr sz="1000" kern="1200" baseline="0">
        <a:solidFill>
          <a:schemeClr val="tx1"/>
        </a:solidFill>
        <a:latin typeface="+mn-lt"/>
        <a:ea typeface="ヒラギノ角ゴ Pro W3" pitchFamily="-108" charset="-128"/>
        <a:cs typeface="ヒラギノ角ゴ Pro W3" pitchFamily="-108" charset="-128"/>
      </a:defRPr>
    </a:lvl1pPr>
    <a:lvl2pPr marL="180970" indent="-92072"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ヒラギノ角ゴ Pro W3" charset="-128"/>
        <a:cs typeface="ヒラギノ角ゴ Pro W3" charset="0"/>
      </a:defRPr>
    </a:lvl2pPr>
    <a:lvl3pPr marL="266693" indent="-85723"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ＭＳ Ｐゴシック" charset="-128"/>
        <a:cs typeface="ＭＳ Ｐゴシック" charset="-128"/>
      </a:defRPr>
    </a:lvl3pPr>
    <a:lvl4pPr marL="357179" indent="-90486"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ＭＳ Ｐゴシック" charset="-128"/>
        <a:cs typeface="ＭＳ Ｐゴシック" charset="-128"/>
      </a:defRPr>
    </a:lvl4pPr>
    <a:lvl5pPr marL="447663" indent="-90486"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ヒラギノ角ゴ Pro W3" pitchFamily="-112" charset="-128"/>
        <a:cs typeface="ＭＳ Ｐゴシック" charset="0"/>
      </a:defRPr>
    </a:lvl5pPr>
    <a:lvl6pPr marL="538149" indent="-90486" algn="l" defTabSz="457189" rtl="0" eaLnBrk="1" latinLnBrk="0" hangingPunct="1">
      <a:buFont typeface="Symbol" panose="05050102010706020507" pitchFamily="18" charset="2"/>
      <a:buChar char="-"/>
      <a:defRPr sz="1000" kern="1200" baseline="0">
        <a:solidFill>
          <a:schemeClr val="tx1"/>
        </a:solidFill>
        <a:latin typeface="+mn-lt"/>
        <a:ea typeface="+mn-ea"/>
        <a:cs typeface="Arial" panose="020B0604020202020204" pitchFamily="34" charset="0"/>
      </a:defRPr>
    </a:lvl6pPr>
    <a:lvl7pPr marL="628635" indent="-90486" algn="l" defTabSz="457189" rtl="0" eaLnBrk="1" latinLnBrk="0" hangingPunct="1">
      <a:buFont typeface="Symbol" panose="05050102010706020507" pitchFamily="18" charset="2"/>
      <a:buChar char="-"/>
      <a:defRPr sz="1000" kern="1200">
        <a:solidFill>
          <a:schemeClr val="tx1"/>
        </a:solidFill>
        <a:latin typeface="+mn-lt"/>
        <a:ea typeface="+mn-ea"/>
        <a:cs typeface="Arial" panose="020B0604020202020204" pitchFamily="34" charset="0"/>
      </a:defRPr>
    </a:lvl7pPr>
    <a:lvl8pPr marL="719121" indent="-90486" algn="l" defTabSz="457189" rtl="0" eaLnBrk="1" latinLnBrk="0" hangingPunct="1">
      <a:buFont typeface="Symbol" panose="05050102010706020507" pitchFamily="18" charset="2"/>
      <a:buChar char="-"/>
      <a:defRPr sz="1000" kern="1200">
        <a:solidFill>
          <a:schemeClr val="tx1"/>
        </a:solidFill>
        <a:latin typeface="+mn-lt"/>
        <a:ea typeface="+mn-ea"/>
        <a:cs typeface="Arial" panose="020B0604020202020204" pitchFamily="34" charset="0"/>
      </a:defRPr>
    </a:lvl8pPr>
    <a:lvl9pPr marL="806431" indent="-88898" algn="l" defTabSz="457189" rtl="0" eaLnBrk="1" latinLnBrk="0" hangingPunct="1">
      <a:buFont typeface="Symbol" panose="05050102010706020507" pitchFamily="18" charset="2"/>
      <a:buChar char="-"/>
      <a:defRPr sz="1000" kern="1200">
        <a:solidFill>
          <a:schemeClr val="tx1"/>
        </a:solidFill>
        <a:latin typeface="+mn-lt"/>
        <a:ea typeface="+mn-ea"/>
        <a:cs typeface="Arial" panose="020B0604020202020204" pitchFamily="34" charset="0"/>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4085887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7800" lvl="1" indent="0">
              <a:buNone/>
            </a:pPr>
            <a:endParaRPr lang="en-CH" sz="2400" dirty="0"/>
          </a:p>
        </p:txBody>
      </p:sp>
    </p:spTree>
    <p:extLst>
      <p:ext uri="{BB962C8B-B14F-4D97-AF65-F5344CB8AC3E}">
        <p14:creationId xmlns:p14="http://schemas.microsoft.com/office/powerpoint/2010/main" val="642183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2169129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227920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41085689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1" name="Picture 2" descr="U:\20160506_PSI_Luftbild_0292.jpg"/>
          <p:cNvPicPr>
            <a:picLocks noChangeArrowheads="1"/>
          </p:cNvPicPr>
          <p:nvPr userDrawn="1"/>
        </p:nvPicPr>
        <p:blipFill rotWithShape="1">
          <a:blip r:embed="rId2">
            <a:extLst>
              <a:ext uri="{28A0092B-C50C-407E-A947-70E740481C1C}">
                <a14:useLocalDpi xmlns:a14="http://schemas.microsoft.com/office/drawing/2010/main" val="0"/>
              </a:ext>
            </a:extLst>
          </a:blip>
          <a:srcRect l="-139" t="13866" r="1" b="14431"/>
          <a:stretch/>
        </p:blipFill>
        <p:spPr bwMode="auto">
          <a:xfrm>
            <a:off x="3260542" y="195488"/>
            <a:ext cx="5055885" cy="2376262"/>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p:cNvSpPr/>
          <p:nvPr/>
        </p:nvSpPr>
        <p:spPr bwMode="auto">
          <a:xfrm>
            <a:off x="-2" y="195487"/>
            <a:ext cx="3152960" cy="2376263"/>
          </a:xfrm>
          <a:prstGeom prst="rect">
            <a:avLst/>
          </a:prstGeom>
          <a:solidFill>
            <a:srgbClr val="E5E5E5"/>
          </a:solidFill>
          <a:ln w="9525" cap="flat" cmpd="sng" algn="ctr">
            <a:noFill/>
            <a:prstDash val="solid"/>
            <a:round/>
            <a:headEnd type="none" w="med" len="med"/>
            <a:tailEnd type="none" w="med" len="med"/>
          </a:ln>
          <a:effectLst/>
        </p:spPr>
        <p:txBody>
          <a:bodyPr/>
          <a:lstStyle/>
          <a:p>
            <a:pPr>
              <a:spcBef>
                <a:spcPct val="0"/>
              </a:spcBef>
              <a:defRPr/>
            </a:pPr>
            <a:endParaRPr lang="de-DE" sz="2400" dirty="0">
              <a:ln>
                <a:solidFill>
                  <a:srgbClr val="FFFFFF"/>
                </a:solidFill>
              </a:ln>
              <a:latin typeface="Times" charset="0"/>
            </a:endParaRPr>
          </a:p>
        </p:txBody>
      </p:sp>
      <p:pic>
        <p:nvPicPr>
          <p:cNvPr id="5" name="Bild 24" descr="PSI-Logo_narrow_30k.eps"/>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auto">
          <a:xfrm>
            <a:off x="830263" y="411523"/>
            <a:ext cx="1220400" cy="43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hteck 15"/>
          <p:cNvSpPr>
            <a:spLocks noChangeArrowheads="1"/>
          </p:cNvSpPr>
          <p:nvPr userDrawn="1"/>
        </p:nvSpPr>
        <p:spPr bwMode="auto">
          <a:xfrm>
            <a:off x="828012" y="4531500"/>
            <a:ext cx="612000" cy="612000"/>
          </a:xfrm>
          <a:prstGeom prst="rect">
            <a:avLst/>
          </a:prstGeom>
          <a:solidFill>
            <a:srgbClr val="B9B9B9"/>
          </a:solidFill>
          <a:ln>
            <a:noFill/>
          </a:ln>
        </p:spPr>
        <p:txBody>
          <a:bodyPr/>
          <a:lstStyle/>
          <a:p>
            <a:pPr>
              <a:spcBef>
                <a:spcPct val="0"/>
              </a:spcBef>
            </a:pPr>
            <a:endParaRPr lang="de-DE" sz="2400">
              <a:latin typeface="Times" charset="0"/>
            </a:endParaRPr>
          </a:p>
        </p:txBody>
      </p:sp>
      <p:sp>
        <p:nvSpPr>
          <p:cNvPr id="1027" name="Rectangle 8"/>
          <p:cNvSpPr>
            <a:spLocks noGrp="1" noChangeArrowheads="1"/>
          </p:cNvSpPr>
          <p:nvPr>
            <p:ph type="title" hasCustomPrompt="1"/>
          </p:nvPr>
        </p:nvSpPr>
        <p:spPr>
          <a:xfrm>
            <a:off x="814399" y="3273828"/>
            <a:ext cx="7969249" cy="810090"/>
          </a:xfrm>
        </p:spPr>
        <p:txBody>
          <a:bodyPr/>
          <a:lstStyle>
            <a:lvl1pPr>
              <a:lnSpc>
                <a:spcPct val="100000"/>
              </a:lnSpc>
              <a:defRPr sz="2500">
                <a:solidFill>
                  <a:srgbClr val="686868"/>
                </a:solidFill>
                <a:latin typeface="Georgia" charset="0"/>
                <a:ea typeface="ヒラギノ角ゴ Pro W3" charset="0"/>
              </a:defRPr>
            </a:lvl1pPr>
          </a:lstStyle>
          <a:p>
            <a:pPr lvl="0"/>
            <a:r>
              <a:rPr lang="en-GB" noProof="0" dirty="0"/>
              <a:t>Insert the title of your </a:t>
            </a:r>
            <a:br>
              <a:rPr lang="en-GB" noProof="0" dirty="0"/>
            </a:br>
            <a:r>
              <a:rPr lang="en-GB" noProof="0" dirty="0"/>
              <a:t>presentation here</a:t>
            </a:r>
          </a:p>
        </p:txBody>
      </p:sp>
      <p:sp>
        <p:nvSpPr>
          <p:cNvPr id="69649" name="Rectangle 17"/>
          <p:cNvSpPr>
            <a:spLocks noGrp="1" noChangeArrowheads="1"/>
          </p:cNvSpPr>
          <p:nvPr>
            <p:ph type="subTitle" sz="quarter" idx="1" hasCustomPrompt="1"/>
          </p:nvPr>
        </p:nvSpPr>
        <p:spPr bwMode="auto">
          <a:xfrm>
            <a:off x="828012" y="2946432"/>
            <a:ext cx="7955637" cy="27339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0" indent="0">
              <a:buNone/>
              <a:defRPr sz="1500" b="1">
                <a:solidFill>
                  <a:srgbClr val="969696"/>
                </a:solidFill>
                <a:ea typeface="ヒラギノ角ゴ Pro W3" charset="0"/>
              </a:defRPr>
            </a:lvl1pPr>
          </a:lstStyle>
          <a:p>
            <a:r>
              <a:rPr lang="en-GB" noProof="0" dirty="0"/>
              <a:t>First name and name Author  ::  Function  ::  Paul Scherrer Institute</a:t>
            </a:r>
          </a:p>
        </p:txBody>
      </p:sp>
      <p:sp>
        <p:nvSpPr>
          <p:cNvPr id="10" name="Rechteck 1"/>
          <p:cNvSpPr>
            <a:spLocks noChangeArrowheads="1"/>
          </p:cNvSpPr>
          <p:nvPr userDrawn="1"/>
        </p:nvSpPr>
        <p:spPr bwMode="auto">
          <a:xfrm>
            <a:off x="5796136" y="2397447"/>
            <a:ext cx="2520280" cy="174303"/>
          </a:xfrm>
          <a:prstGeom prst="rect">
            <a:avLst/>
          </a:prstGeom>
          <a:solidFill>
            <a:schemeClr val="bg1">
              <a:alpha val="7411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lstStyle/>
          <a:p>
            <a:pPr algn="ctr">
              <a:spcBef>
                <a:spcPct val="0"/>
              </a:spcBef>
            </a:pPr>
            <a:r>
              <a:rPr lang="de-CH" sz="900" b="1" i="0" kern="0" spc="31" dirty="0">
                <a:solidFill>
                  <a:srgbClr val="505150"/>
                </a:solidFill>
                <a:latin typeface="+mn-lt"/>
                <a:cs typeface="Arial" charset="0"/>
              </a:rPr>
              <a:t>WIR SCHAFFEN WISSEN – HEUTE FÜR MORGEN</a:t>
            </a:r>
          </a:p>
        </p:txBody>
      </p:sp>
      <p:sp>
        <p:nvSpPr>
          <p:cNvPr id="9" name="Rechteck 8"/>
          <p:cNvSpPr/>
          <p:nvPr userDrawn="1"/>
        </p:nvSpPr>
        <p:spPr bwMode="auto">
          <a:xfrm>
            <a:off x="8424000" y="195487"/>
            <a:ext cx="720000" cy="2376263"/>
          </a:xfrm>
          <a:prstGeom prst="rect">
            <a:avLst/>
          </a:prstGeom>
          <a:solidFill>
            <a:srgbClr val="E5E5E5"/>
          </a:solidFill>
          <a:ln w="9525" cap="flat" cmpd="sng" algn="ctr">
            <a:noFill/>
            <a:prstDash val="solid"/>
            <a:round/>
            <a:headEnd type="none" w="med" len="med"/>
            <a:tailEnd type="none" w="med" len="med"/>
          </a:ln>
          <a:effectLst/>
        </p:spPr>
        <p:txBody>
          <a:bodyPr/>
          <a:lstStyle/>
          <a:p>
            <a:pPr>
              <a:spcBef>
                <a:spcPct val="0"/>
              </a:spcBef>
              <a:defRPr/>
            </a:pPr>
            <a:endParaRPr lang="de-DE" sz="2400" dirty="0">
              <a:ln>
                <a:solidFill>
                  <a:srgbClr val="FFFFFF"/>
                </a:solidFill>
              </a:ln>
              <a:latin typeface="Times" charset="0"/>
            </a:endParaRPr>
          </a:p>
        </p:txBody>
      </p:sp>
      <p:sp>
        <p:nvSpPr>
          <p:cNvPr id="12" name="Textplatzhalter 11"/>
          <p:cNvSpPr>
            <a:spLocks noGrp="1"/>
          </p:cNvSpPr>
          <p:nvPr>
            <p:ph type="body" sz="quarter" idx="11" hasCustomPrompt="1"/>
          </p:nvPr>
        </p:nvSpPr>
        <p:spPr>
          <a:xfrm>
            <a:off x="828675" y="4150574"/>
            <a:ext cx="7954963" cy="293383"/>
          </a:xfrm>
        </p:spPr>
        <p:txBody>
          <a:bodyPr/>
          <a:lstStyle>
            <a:lvl1pPr marL="0" indent="0">
              <a:buNone/>
              <a:defRPr sz="1500" b="1">
                <a:solidFill>
                  <a:srgbClr val="969696"/>
                </a:solidFill>
              </a:defRPr>
            </a:lvl1pPr>
            <a:lvl2pPr marL="177790" indent="0">
              <a:buNone/>
              <a:defRPr sz="1500" b="1"/>
            </a:lvl2pPr>
            <a:lvl3pPr marL="355582" indent="0">
              <a:buNone/>
              <a:defRPr sz="1500" b="1"/>
            </a:lvl3pPr>
            <a:lvl4pPr marL="539723" indent="0">
              <a:buNone/>
              <a:defRPr sz="1500" b="1"/>
            </a:lvl4pPr>
            <a:lvl5pPr marL="717514" indent="0">
              <a:buNone/>
              <a:defRPr sz="1500" b="1"/>
            </a:lvl5pPr>
          </a:lstStyle>
          <a:p>
            <a:pPr lvl="0"/>
            <a:r>
              <a:rPr lang="en-GB" noProof="0" dirty="0"/>
              <a:t>Insert the occasion and date of your presentation here</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Inhaltsplatzhalter 7"/>
          <p:cNvSpPr>
            <a:spLocks noGrp="1"/>
          </p:cNvSpPr>
          <p:nvPr>
            <p:ph sz="quarter" idx="13" hasCustomPrompt="1"/>
          </p:nvPr>
        </p:nvSpPr>
        <p:spPr/>
        <p:txBody>
          <a:bodyPr/>
          <a:lstStyle>
            <a:lvl1pPr marL="177792" marR="0" indent="-177792" algn="l" defTabSz="914354" rtl="0" eaLnBrk="1" fontAlgn="auto" latinLnBrk="0" hangingPunct="1">
              <a:lnSpc>
                <a:spcPct val="110000"/>
              </a:lnSpc>
              <a:spcBef>
                <a:spcPts val="0"/>
              </a:spcBef>
              <a:spcAft>
                <a:spcPts val="0"/>
              </a:spcAft>
              <a:buClr>
                <a:schemeClr val="tx1"/>
              </a:buClr>
              <a:buSzPct val="100000"/>
              <a:buFont typeface="Arial" panose="020B0604020202020204" pitchFamily="34" charset="0"/>
              <a:buChar char="•"/>
              <a:tabLst/>
              <a:defRPr sz="1700">
                <a:latin typeface="+mn-lt"/>
              </a:defRPr>
            </a:lvl1pPr>
            <a:lvl2pPr marL="355582"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a:latin typeface="+mn-lt"/>
              </a:defRPr>
            </a:lvl2pPr>
            <a:lvl3pPr marL="539724" marR="0" indent="-18414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a:latin typeface="+mn-lt"/>
              </a:defRPr>
            </a:lvl3pPr>
            <a:lvl4pPr marL="717515"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a:latin typeface="+mn-lt"/>
              </a:defRPr>
            </a:lvl4pPr>
            <a:lvl5pPr marL="895306"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a:latin typeface="+mn-lt"/>
              </a:defRPr>
            </a:lvl5pPr>
            <a:lvl6pPr marL="1074685" indent="-179380">
              <a:lnSpc>
                <a:spcPct val="110000"/>
              </a:lnSpc>
              <a:buClr>
                <a:schemeClr val="tx1"/>
              </a:buClr>
              <a:buFont typeface="Symbol" panose="05050102010706020507" pitchFamily="18" charset="2"/>
              <a:buChar char="-"/>
              <a:defRPr sz="1500"/>
            </a:lvl6pPr>
            <a:lvl7pPr marL="1257238" indent="-182554">
              <a:lnSpc>
                <a:spcPct val="110000"/>
              </a:lnSpc>
              <a:buFont typeface="Symbol" panose="05050102010706020507" pitchFamily="18" charset="2"/>
              <a:buChar char="-"/>
              <a:defRPr sz="1500"/>
            </a:lvl7pPr>
            <a:lvl8pPr marL="1436616" indent="-179380">
              <a:lnSpc>
                <a:spcPct val="110000"/>
              </a:lnSpc>
              <a:buFont typeface="Symbol" panose="05050102010706020507" pitchFamily="18" charset="2"/>
              <a:buChar char="-"/>
              <a:defRPr sz="1500"/>
            </a:lvl8pPr>
            <a:lvl9pPr marL="1614408" indent="-177792">
              <a:lnSpc>
                <a:spcPct val="110000"/>
              </a:lnSpc>
              <a:buFont typeface="Symbol" panose="05050102010706020507" pitchFamily="18" charset="2"/>
              <a:buChar char="-"/>
              <a:defRPr sz="1500"/>
            </a:lvl9p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Sixth level</a:t>
            </a:r>
          </a:p>
          <a:p>
            <a:pPr lvl="6"/>
            <a:r>
              <a:rPr lang="en-GB" noProof="0" dirty="0"/>
              <a:t>Seventh level</a:t>
            </a:r>
          </a:p>
          <a:p>
            <a:pPr lvl="7"/>
            <a:r>
              <a:rPr lang="en-GB" noProof="0" dirty="0"/>
              <a:t>Eighth level</a:t>
            </a:r>
          </a:p>
          <a:p>
            <a:pPr lvl="8"/>
            <a:r>
              <a:rPr lang="en-GB" noProof="0" dirty="0"/>
              <a:t>Ninth level</a:t>
            </a:r>
          </a:p>
        </p:txBody>
      </p:sp>
      <p:sp>
        <p:nvSpPr>
          <p:cNvPr id="10" name="Titel 9"/>
          <p:cNvSpPr>
            <a:spLocks noGrp="1"/>
          </p:cNvSpPr>
          <p:nvPr>
            <p:ph type="title" hasCustomPrompt="1"/>
          </p:nvPr>
        </p:nvSpPr>
        <p:spPr>
          <a:xfrm>
            <a:off x="2077211" y="216000"/>
            <a:ext cx="6708025" cy="381375"/>
          </a:xfrm>
        </p:spPr>
        <p:txBody>
          <a:bodyPr/>
          <a:lstStyle>
            <a:lvl1pPr>
              <a:defRPr sz="2400"/>
            </a:lvl1pPr>
          </a:lstStyle>
          <a:p>
            <a:r>
              <a:rPr lang="en-GB" noProof="0" dirty="0">
                <a:effectLst/>
              </a:rPr>
              <a:t>Enter slide title</a:t>
            </a:r>
            <a:endParaRPr lang="en-GB" noProof="0" dirty="0"/>
          </a:p>
        </p:txBody>
      </p:sp>
      <p:sp>
        <p:nvSpPr>
          <p:cNvPr id="14" name="Foliennummernplatzhalter 13"/>
          <p:cNvSpPr>
            <a:spLocks noGrp="1"/>
          </p:cNvSpPr>
          <p:nvPr>
            <p:ph type="sldNum" sz="quarter" idx="16"/>
          </p:nvPr>
        </p:nvSpPr>
        <p:spPr/>
        <p:txBody>
          <a:bodyPr/>
          <a:lstStyle/>
          <a:p>
            <a:pPr algn="r">
              <a:defRPr/>
            </a:pPr>
            <a:r>
              <a:rPr lang="de-DE" dirty="0"/>
              <a:t>Page </a:t>
            </a:r>
            <a:fld id="{EBC07571-3134-BB4B-B83F-1A9FE18D34F3}" type="slidenum">
              <a:rPr lang="de-DE" smtClean="0"/>
              <a:pPr algn="r">
                <a:defRPr/>
              </a:pPr>
              <a:t>‹#›</a:t>
            </a:fld>
            <a:endParaRPr lang="de-DE" dirty="0"/>
          </a:p>
        </p:txBody>
      </p:sp>
    </p:spTree>
    <p:extLst>
      <p:ext uri="{BB962C8B-B14F-4D97-AF65-F5344CB8AC3E}">
        <p14:creationId xmlns:p14="http://schemas.microsoft.com/office/powerpoint/2010/main" val="213168188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grey)">
    <p:spTree>
      <p:nvGrpSpPr>
        <p:cNvPr id="1" name=""/>
        <p:cNvGrpSpPr/>
        <p:nvPr/>
      </p:nvGrpSpPr>
      <p:grpSpPr>
        <a:xfrm>
          <a:off x="0" y="0"/>
          <a:ext cx="0" cy="0"/>
          <a:chOff x="0" y="0"/>
          <a:chExt cx="0" cy="0"/>
        </a:xfrm>
      </p:grpSpPr>
      <p:sp>
        <p:nvSpPr>
          <p:cNvPr id="2" name="Rechteck 1"/>
          <p:cNvSpPr/>
          <p:nvPr userDrawn="1"/>
        </p:nvSpPr>
        <p:spPr bwMode="auto">
          <a:xfrm>
            <a:off x="827100" y="1059664"/>
            <a:ext cx="8066087" cy="3888581"/>
          </a:xfrm>
          <a:prstGeom prst="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4"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ndParaRPr>
          </a:p>
        </p:txBody>
      </p:sp>
      <p:sp>
        <p:nvSpPr>
          <p:cNvPr id="10" name="Titel 9"/>
          <p:cNvSpPr>
            <a:spLocks noGrp="1"/>
          </p:cNvSpPr>
          <p:nvPr>
            <p:ph type="title" hasCustomPrompt="1"/>
          </p:nvPr>
        </p:nvSpPr>
        <p:spPr>
          <a:xfrm>
            <a:off x="2077211" y="216000"/>
            <a:ext cx="6708025" cy="381375"/>
          </a:xfrm>
        </p:spPr>
        <p:txBody>
          <a:bodyPr/>
          <a:lstStyle>
            <a:lvl1pPr>
              <a:defRPr spc="0" baseline="0"/>
            </a:lvl1pPr>
          </a:lstStyle>
          <a:p>
            <a:r>
              <a:rPr lang="en-GB" noProof="0" dirty="0">
                <a:effectLst/>
              </a:rPr>
              <a:t>Enter slide title</a:t>
            </a:r>
            <a:endParaRPr lang="en-GB" dirty="0"/>
          </a:p>
        </p:txBody>
      </p:sp>
      <p:sp>
        <p:nvSpPr>
          <p:cNvPr id="14" name="Foliennummernplatzhalter 13"/>
          <p:cNvSpPr>
            <a:spLocks noGrp="1"/>
          </p:cNvSpPr>
          <p:nvPr>
            <p:ph type="sldNum" sz="quarter" idx="16"/>
          </p:nvPr>
        </p:nvSpPr>
        <p:spPr/>
        <p:txBody>
          <a:bodyPr/>
          <a:lstStyle/>
          <a:p>
            <a:pPr algn="r">
              <a:defRPr/>
            </a:pPr>
            <a:r>
              <a:rPr lang="de-DE" dirty="0"/>
              <a:t>Page </a:t>
            </a:r>
            <a:fld id="{EBC07571-3134-BB4B-B83F-1A9FE18D34F3}" type="slidenum">
              <a:rPr lang="de-DE" smtClean="0"/>
              <a:pPr algn="r">
                <a:defRPr/>
              </a:pPr>
              <a:t>‹#›</a:t>
            </a:fld>
            <a:endParaRPr lang="de-DE" dirty="0"/>
          </a:p>
        </p:txBody>
      </p:sp>
      <p:sp>
        <p:nvSpPr>
          <p:cNvPr id="9" name="Inhaltsplatzhalter 7"/>
          <p:cNvSpPr>
            <a:spLocks noGrp="1"/>
          </p:cNvSpPr>
          <p:nvPr>
            <p:ph sz="quarter" idx="13" hasCustomPrompt="1"/>
          </p:nvPr>
        </p:nvSpPr>
        <p:spPr>
          <a:xfrm>
            <a:off x="934841" y="1113586"/>
            <a:ext cx="7885633" cy="3456386"/>
          </a:xfrm>
        </p:spPr>
        <p:txBody>
          <a:bodyPr/>
          <a:lstStyle>
            <a:lvl1pPr marL="177792" marR="0" indent="-177792" algn="l" defTabSz="914354" rtl="0" eaLnBrk="1" fontAlgn="auto" latinLnBrk="0" hangingPunct="1">
              <a:lnSpc>
                <a:spcPct val="110000"/>
              </a:lnSpc>
              <a:spcBef>
                <a:spcPts val="0"/>
              </a:spcBef>
              <a:spcAft>
                <a:spcPts val="0"/>
              </a:spcAft>
              <a:buClr>
                <a:schemeClr val="tx1"/>
              </a:buClr>
              <a:buSzPct val="100000"/>
              <a:buFont typeface="Arial" panose="020B0604020202020204" pitchFamily="34" charset="0"/>
              <a:buChar char="•"/>
              <a:tabLst/>
              <a:defRPr sz="1700">
                <a:latin typeface="+mn-lt"/>
              </a:defRPr>
            </a:lvl1pPr>
            <a:lvl2pPr marL="355582"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a:latin typeface="+mn-lt"/>
              </a:defRPr>
            </a:lvl2pPr>
            <a:lvl3pPr marL="539724" marR="0" indent="-18414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a:latin typeface="+mn-lt"/>
              </a:defRPr>
            </a:lvl3pPr>
            <a:lvl4pPr marL="717515"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a:latin typeface="+mn-lt"/>
              </a:defRPr>
            </a:lvl4pPr>
            <a:lvl5pPr marL="895306"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a:latin typeface="+mn-lt"/>
              </a:defRPr>
            </a:lvl5pPr>
            <a:lvl6pPr marL="1074685" indent="-179380">
              <a:lnSpc>
                <a:spcPct val="110000"/>
              </a:lnSpc>
              <a:buClr>
                <a:schemeClr val="tx1"/>
              </a:buClr>
              <a:buFont typeface="Symbol" panose="05050102010706020507" pitchFamily="18" charset="2"/>
              <a:buChar char="-"/>
              <a:defRPr sz="1500"/>
            </a:lvl6pPr>
            <a:lvl7pPr marL="1257238" indent="-182554">
              <a:lnSpc>
                <a:spcPct val="110000"/>
              </a:lnSpc>
              <a:buFont typeface="Symbol" panose="05050102010706020507" pitchFamily="18" charset="2"/>
              <a:buChar char="-"/>
              <a:defRPr sz="1500"/>
            </a:lvl7pPr>
            <a:lvl8pPr marL="1436616" indent="-179380">
              <a:lnSpc>
                <a:spcPct val="110000"/>
              </a:lnSpc>
              <a:buFont typeface="Symbol" panose="05050102010706020507" pitchFamily="18" charset="2"/>
              <a:buChar char="-"/>
              <a:defRPr sz="1500"/>
            </a:lvl8pPr>
            <a:lvl9pPr marL="1614408" indent="-177792">
              <a:lnSpc>
                <a:spcPct val="110000"/>
              </a:lnSpc>
              <a:buFont typeface="Symbol" panose="05050102010706020507" pitchFamily="18" charset="2"/>
              <a:buChar char="-"/>
              <a:defRPr sz="1500"/>
            </a:lvl9p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Sixth level</a:t>
            </a:r>
          </a:p>
          <a:p>
            <a:pPr lvl="6"/>
            <a:r>
              <a:rPr lang="en-GB" noProof="0" dirty="0"/>
              <a:t>Seventh level</a:t>
            </a:r>
          </a:p>
          <a:p>
            <a:pPr lvl="7"/>
            <a:r>
              <a:rPr lang="en-GB" noProof="0" dirty="0"/>
              <a:t>Eighth level</a:t>
            </a:r>
          </a:p>
          <a:p>
            <a:pPr lvl="8"/>
            <a:r>
              <a:rPr lang="en-GB" noProof="0" dirty="0"/>
              <a:t>Ninth level</a:t>
            </a:r>
          </a:p>
        </p:txBody>
      </p:sp>
    </p:spTree>
    <p:extLst>
      <p:ext uri="{BB962C8B-B14F-4D97-AF65-F5344CB8AC3E}">
        <p14:creationId xmlns:p14="http://schemas.microsoft.com/office/powerpoint/2010/main" val="287839105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wo contents">
    <p:spTree>
      <p:nvGrpSpPr>
        <p:cNvPr id="1" name=""/>
        <p:cNvGrpSpPr/>
        <p:nvPr/>
      </p:nvGrpSpPr>
      <p:grpSpPr>
        <a:xfrm>
          <a:off x="0" y="0"/>
          <a:ext cx="0" cy="0"/>
          <a:chOff x="0" y="0"/>
          <a:chExt cx="0" cy="0"/>
        </a:xfrm>
      </p:grpSpPr>
      <p:sp>
        <p:nvSpPr>
          <p:cNvPr id="11" name="Inhaltsplatzhalter 10"/>
          <p:cNvSpPr>
            <a:spLocks noGrp="1"/>
          </p:cNvSpPr>
          <p:nvPr>
            <p:ph sz="quarter" idx="13" hasCustomPrompt="1"/>
          </p:nvPr>
        </p:nvSpPr>
        <p:spPr>
          <a:xfrm>
            <a:off x="1042993" y="1006081"/>
            <a:ext cx="3781425" cy="3509963"/>
          </a:xfrm>
        </p:spPr>
        <p:txBody>
          <a:bodyPr/>
          <a:lstStyle>
            <a:lvl1pPr marL="177792" indent="-177792">
              <a:buClr>
                <a:schemeClr val="tx1"/>
              </a:buClr>
              <a:buFont typeface="Arial" panose="020B0604020202020204" pitchFamily="34" charset="0"/>
              <a:buChar char="•"/>
              <a:defRPr sz="1700"/>
            </a:lvl1pPr>
            <a:lvl2pPr marL="355582" indent="-177792">
              <a:buSzPct val="100000"/>
              <a:buFont typeface="Symbol" panose="05050102010706020507" pitchFamily="18" charset="2"/>
              <a:buChar char="-"/>
              <a:defRPr sz="1700"/>
            </a:lvl2pPr>
            <a:lvl3pPr marL="539724" indent="-184142">
              <a:buFont typeface="Symbol" panose="05050102010706020507" pitchFamily="18" charset="2"/>
              <a:buChar char="-"/>
              <a:defRPr sz="1700"/>
            </a:lvl3pPr>
            <a:lvl4pPr marL="717515" indent="-177792">
              <a:buFont typeface="Symbol" panose="05050102010706020507" pitchFamily="18" charset="2"/>
              <a:buChar char="-"/>
              <a:defRPr sz="1700"/>
            </a:lvl4pPr>
            <a:lvl5pPr marL="895306" indent="-177792">
              <a:buFont typeface="Symbol" panose="05050102010706020507" pitchFamily="18" charset="2"/>
              <a:buChar char="-"/>
              <a:defRPr sz="1700"/>
            </a:lvl5pPr>
            <a:lvl6pPr marL="1074685" indent="-179380">
              <a:buFont typeface="Symbol" panose="05050102010706020507" pitchFamily="18" charset="2"/>
              <a:buChar char="-"/>
              <a:defRPr sz="1500"/>
            </a:lvl6pPr>
            <a:lvl7pPr marL="1257238" indent="-182554">
              <a:buFont typeface="Symbol" panose="05050102010706020507" pitchFamily="18" charset="2"/>
              <a:buChar char="-"/>
              <a:defRPr sz="1500"/>
            </a:lvl7pPr>
            <a:lvl8pPr marL="1436616" indent="-179380">
              <a:buFont typeface="Symbol" panose="05050102010706020507" pitchFamily="18" charset="2"/>
              <a:buChar char="-"/>
              <a:defRPr sz="1500"/>
            </a:lvl8pPr>
            <a:lvl9pPr marL="1614408" indent="-177792">
              <a:buFont typeface="Symbol" panose="05050102010706020507" pitchFamily="18" charset="2"/>
              <a:buChar char="-"/>
              <a:defRPr sz="1500"/>
            </a:lvl9p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Sixth level</a:t>
            </a:r>
          </a:p>
          <a:p>
            <a:pPr lvl="6"/>
            <a:r>
              <a:rPr lang="en-GB" noProof="0" dirty="0"/>
              <a:t>Seventh level</a:t>
            </a:r>
          </a:p>
          <a:p>
            <a:pPr lvl="7"/>
            <a:r>
              <a:rPr lang="en-GB" noProof="0" dirty="0"/>
              <a:t>Eighth level</a:t>
            </a:r>
          </a:p>
          <a:p>
            <a:pPr lvl="8"/>
            <a:r>
              <a:rPr lang="en-GB" noProof="0" dirty="0"/>
              <a:t>Ninth level</a:t>
            </a:r>
          </a:p>
        </p:txBody>
      </p:sp>
      <p:sp>
        <p:nvSpPr>
          <p:cNvPr id="15" name="Foliennummernplatzhalter 14"/>
          <p:cNvSpPr>
            <a:spLocks noGrp="1"/>
          </p:cNvSpPr>
          <p:nvPr>
            <p:ph type="sldNum" sz="quarter" idx="17"/>
          </p:nvPr>
        </p:nvSpPr>
        <p:spPr/>
        <p:txBody>
          <a:bodyPr/>
          <a:lstStyle/>
          <a:p>
            <a:pPr algn="r">
              <a:defRPr/>
            </a:pPr>
            <a:r>
              <a:rPr lang="de-DE" dirty="0"/>
              <a:t>Page </a:t>
            </a:r>
            <a:fld id="{EBC07571-3134-BB4B-B83F-1A9FE18D34F3}" type="slidenum">
              <a:rPr lang="de-DE" smtClean="0"/>
              <a:pPr algn="r">
                <a:defRPr/>
              </a:pPr>
              <a:t>‹#›</a:t>
            </a:fld>
            <a:endParaRPr lang="de-DE" dirty="0"/>
          </a:p>
        </p:txBody>
      </p:sp>
      <p:sp>
        <p:nvSpPr>
          <p:cNvPr id="16" name="Titel 15"/>
          <p:cNvSpPr>
            <a:spLocks noGrp="1"/>
          </p:cNvSpPr>
          <p:nvPr>
            <p:ph type="title" hasCustomPrompt="1"/>
          </p:nvPr>
        </p:nvSpPr>
        <p:spPr>
          <a:xfrm>
            <a:off x="2077211" y="216000"/>
            <a:ext cx="6708025" cy="381375"/>
          </a:xfrm>
        </p:spPr>
        <p:txBody>
          <a:bodyPr/>
          <a:lstStyle/>
          <a:p>
            <a:r>
              <a:rPr lang="en-GB" noProof="0" dirty="0">
                <a:effectLst/>
              </a:rPr>
              <a:t>Enter slide title</a:t>
            </a:r>
            <a:endParaRPr lang="en-GB" dirty="0"/>
          </a:p>
        </p:txBody>
      </p:sp>
      <p:sp>
        <p:nvSpPr>
          <p:cNvPr id="8" name="Inhaltsplatzhalter 10"/>
          <p:cNvSpPr>
            <a:spLocks noGrp="1"/>
          </p:cNvSpPr>
          <p:nvPr>
            <p:ph sz="quarter" idx="18" hasCustomPrompt="1"/>
          </p:nvPr>
        </p:nvSpPr>
        <p:spPr>
          <a:xfrm>
            <a:off x="5003806" y="1003406"/>
            <a:ext cx="3781425" cy="3509963"/>
          </a:xfrm>
        </p:spPr>
        <p:txBody>
          <a:bodyPr/>
          <a:lstStyle>
            <a:lvl1pPr marL="177792" indent="-177792">
              <a:buClr>
                <a:schemeClr val="tx1"/>
              </a:buClr>
              <a:buFont typeface="Arial" panose="020B0604020202020204" pitchFamily="34" charset="0"/>
              <a:buChar char="•"/>
              <a:defRPr sz="1700"/>
            </a:lvl1pPr>
            <a:lvl2pPr marL="355582" indent="-177792">
              <a:buSzPct val="100000"/>
              <a:buFont typeface="Symbol" panose="05050102010706020507" pitchFamily="18" charset="2"/>
              <a:buChar char="-"/>
              <a:defRPr sz="1700"/>
            </a:lvl2pPr>
            <a:lvl3pPr marL="539724" indent="-184142">
              <a:buFont typeface="Symbol" panose="05050102010706020507" pitchFamily="18" charset="2"/>
              <a:buChar char="-"/>
              <a:defRPr sz="1700"/>
            </a:lvl3pPr>
            <a:lvl4pPr marL="717515" indent="-177792">
              <a:buFont typeface="Symbol" panose="05050102010706020507" pitchFamily="18" charset="2"/>
              <a:buChar char="-"/>
              <a:defRPr sz="1700"/>
            </a:lvl4pPr>
            <a:lvl5pPr marL="895306" indent="-177792">
              <a:buFont typeface="Symbol" panose="05050102010706020507" pitchFamily="18" charset="2"/>
              <a:buChar char="-"/>
              <a:defRPr sz="1700"/>
            </a:lvl5pPr>
            <a:lvl6pPr marL="1074685" indent="-179380">
              <a:buFont typeface="Symbol" panose="05050102010706020507" pitchFamily="18" charset="2"/>
              <a:buChar char="-"/>
              <a:defRPr sz="1500"/>
            </a:lvl6pPr>
            <a:lvl7pPr marL="1257238" indent="-182554">
              <a:buFont typeface="Symbol" panose="05050102010706020507" pitchFamily="18" charset="2"/>
              <a:buChar char="-"/>
              <a:defRPr sz="1500"/>
            </a:lvl7pPr>
            <a:lvl8pPr marL="1436616" indent="-179380">
              <a:buFont typeface="Symbol" panose="05050102010706020507" pitchFamily="18" charset="2"/>
              <a:buChar char="-"/>
              <a:defRPr sz="1500"/>
            </a:lvl8pPr>
            <a:lvl9pPr marL="1614408" indent="-177792">
              <a:buFont typeface="Symbol" panose="05050102010706020507" pitchFamily="18" charset="2"/>
              <a:buChar char="-"/>
              <a:defRPr sz="1500"/>
            </a:lvl9p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Sixth level</a:t>
            </a:r>
          </a:p>
          <a:p>
            <a:pPr lvl="6"/>
            <a:r>
              <a:rPr lang="en-GB" noProof="0" dirty="0"/>
              <a:t>Seventh level</a:t>
            </a:r>
          </a:p>
          <a:p>
            <a:pPr lvl="7"/>
            <a:r>
              <a:rPr lang="en-GB" noProof="0" dirty="0"/>
              <a:t>Eighth level</a:t>
            </a:r>
          </a:p>
          <a:p>
            <a:pPr lvl="8"/>
            <a:r>
              <a:rPr lang="en-GB" noProof="0" dirty="0"/>
              <a:t>Ninth level</a:t>
            </a:r>
          </a:p>
        </p:txBody>
      </p:sp>
    </p:spTree>
    <p:extLst>
      <p:ext uri="{BB962C8B-B14F-4D97-AF65-F5344CB8AC3E}">
        <p14:creationId xmlns:p14="http://schemas.microsoft.com/office/powerpoint/2010/main" val="653103038"/>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wo contents (grey)">
    <p:spTree>
      <p:nvGrpSpPr>
        <p:cNvPr id="1" name=""/>
        <p:cNvGrpSpPr/>
        <p:nvPr/>
      </p:nvGrpSpPr>
      <p:grpSpPr>
        <a:xfrm>
          <a:off x="0" y="0"/>
          <a:ext cx="0" cy="0"/>
          <a:chOff x="0" y="0"/>
          <a:chExt cx="0" cy="0"/>
        </a:xfrm>
      </p:grpSpPr>
      <p:sp>
        <p:nvSpPr>
          <p:cNvPr id="10" name="Rechteck 9"/>
          <p:cNvSpPr/>
          <p:nvPr userDrawn="1"/>
        </p:nvSpPr>
        <p:spPr bwMode="auto">
          <a:xfrm>
            <a:off x="827100" y="1059664"/>
            <a:ext cx="8066087" cy="3888581"/>
          </a:xfrm>
          <a:prstGeom prst="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4"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ndParaRPr>
          </a:p>
        </p:txBody>
      </p:sp>
      <p:sp>
        <p:nvSpPr>
          <p:cNvPr id="15" name="Foliennummernplatzhalter 14"/>
          <p:cNvSpPr>
            <a:spLocks noGrp="1"/>
          </p:cNvSpPr>
          <p:nvPr>
            <p:ph type="sldNum" sz="quarter" idx="17"/>
          </p:nvPr>
        </p:nvSpPr>
        <p:spPr/>
        <p:txBody>
          <a:bodyPr/>
          <a:lstStyle/>
          <a:p>
            <a:pPr algn="r">
              <a:defRPr/>
            </a:pPr>
            <a:r>
              <a:rPr lang="de-DE" dirty="0"/>
              <a:t>Page </a:t>
            </a:r>
            <a:fld id="{EBC07571-3134-BB4B-B83F-1A9FE18D34F3}" type="slidenum">
              <a:rPr lang="de-DE" smtClean="0"/>
              <a:pPr algn="r">
                <a:defRPr/>
              </a:pPr>
              <a:t>‹#›</a:t>
            </a:fld>
            <a:endParaRPr lang="de-DE" dirty="0"/>
          </a:p>
        </p:txBody>
      </p:sp>
      <p:sp>
        <p:nvSpPr>
          <p:cNvPr id="16" name="Titel 15"/>
          <p:cNvSpPr>
            <a:spLocks noGrp="1"/>
          </p:cNvSpPr>
          <p:nvPr>
            <p:ph type="title" hasCustomPrompt="1"/>
          </p:nvPr>
        </p:nvSpPr>
        <p:spPr>
          <a:xfrm>
            <a:off x="2077211" y="216000"/>
            <a:ext cx="6708025" cy="381375"/>
          </a:xfrm>
        </p:spPr>
        <p:txBody>
          <a:bodyPr/>
          <a:lstStyle/>
          <a:p>
            <a:r>
              <a:rPr lang="en-GB" noProof="0" dirty="0">
                <a:effectLst/>
              </a:rPr>
              <a:t>Enter slide title</a:t>
            </a:r>
            <a:endParaRPr lang="en-GB" dirty="0"/>
          </a:p>
        </p:txBody>
      </p:sp>
      <p:sp>
        <p:nvSpPr>
          <p:cNvPr id="17" name="Inhaltsplatzhalter 10"/>
          <p:cNvSpPr>
            <a:spLocks noGrp="1"/>
          </p:cNvSpPr>
          <p:nvPr>
            <p:ph sz="quarter" idx="18" hasCustomPrompt="1"/>
          </p:nvPr>
        </p:nvSpPr>
        <p:spPr>
          <a:xfrm>
            <a:off x="938422" y="1087360"/>
            <a:ext cx="3781425" cy="3428689"/>
          </a:xfrm>
        </p:spPr>
        <p:txBody>
          <a:bodyPr/>
          <a:lstStyle>
            <a:lvl1pPr marL="177792" indent="-177792">
              <a:buClr>
                <a:schemeClr val="tx1"/>
              </a:buClr>
              <a:buFont typeface="Arial" panose="020B0604020202020204" pitchFamily="34" charset="0"/>
              <a:buChar char="•"/>
              <a:defRPr sz="1700"/>
            </a:lvl1pPr>
            <a:lvl2pPr marL="355582" indent="-177792">
              <a:buSzPct val="100000"/>
              <a:buFont typeface="Symbol" panose="05050102010706020507" pitchFamily="18" charset="2"/>
              <a:buChar char="-"/>
              <a:defRPr sz="1700"/>
            </a:lvl2pPr>
            <a:lvl3pPr marL="539724" indent="-184142">
              <a:buFont typeface="Symbol" panose="05050102010706020507" pitchFamily="18" charset="2"/>
              <a:buChar char="-"/>
              <a:defRPr sz="1700"/>
            </a:lvl3pPr>
            <a:lvl4pPr marL="717515" indent="-177792">
              <a:buFont typeface="Symbol" panose="05050102010706020507" pitchFamily="18" charset="2"/>
              <a:buChar char="-"/>
              <a:defRPr sz="1700"/>
            </a:lvl4pPr>
            <a:lvl5pPr marL="895306" indent="-177792">
              <a:buFont typeface="Symbol" panose="05050102010706020507" pitchFamily="18" charset="2"/>
              <a:buChar char="-"/>
              <a:defRPr sz="1700"/>
            </a:lvl5pPr>
            <a:lvl6pPr marL="1074685" indent="-179380">
              <a:buFont typeface="Symbol" panose="05050102010706020507" pitchFamily="18" charset="2"/>
              <a:buChar char="-"/>
              <a:defRPr sz="1500"/>
            </a:lvl6pPr>
            <a:lvl7pPr marL="1257238" indent="-182554">
              <a:buFont typeface="Symbol" panose="05050102010706020507" pitchFamily="18" charset="2"/>
              <a:buChar char="-"/>
              <a:defRPr sz="1500"/>
            </a:lvl7pPr>
            <a:lvl8pPr marL="1436616" indent="-179380">
              <a:buFont typeface="Symbol" panose="05050102010706020507" pitchFamily="18" charset="2"/>
              <a:buChar char="-"/>
              <a:defRPr sz="1500"/>
            </a:lvl8pPr>
            <a:lvl9pPr marL="1614408" indent="-177792">
              <a:buFont typeface="Symbol" panose="05050102010706020507" pitchFamily="18" charset="2"/>
              <a:buChar char="-"/>
              <a:defRPr sz="1500"/>
            </a:lvl9p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Sixth level</a:t>
            </a:r>
          </a:p>
          <a:p>
            <a:pPr lvl="6"/>
            <a:r>
              <a:rPr lang="en-GB" noProof="0" dirty="0"/>
              <a:t>Seventh level</a:t>
            </a:r>
          </a:p>
          <a:p>
            <a:pPr lvl="7"/>
            <a:r>
              <a:rPr lang="en-GB" noProof="0" dirty="0"/>
              <a:t>Eighth level</a:t>
            </a:r>
          </a:p>
          <a:p>
            <a:pPr lvl="8"/>
            <a:r>
              <a:rPr lang="en-GB" noProof="0" dirty="0"/>
              <a:t>Ninth level</a:t>
            </a:r>
          </a:p>
        </p:txBody>
      </p:sp>
      <p:sp>
        <p:nvSpPr>
          <p:cNvPr id="18" name="Inhaltsplatzhalter 10"/>
          <p:cNvSpPr>
            <a:spLocks noGrp="1"/>
          </p:cNvSpPr>
          <p:nvPr>
            <p:ph sz="quarter" idx="19" hasCustomPrompt="1"/>
          </p:nvPr>
        </p:nvSpPr>
        <p:spPr>
          <a:xfrm>
            <a:off x="4899235" y="1084678"/>
            <a:ext cx="3781425" cy="3431366"/>
          </a:xfrm>
        </p:spPr>
        <p:txBody>
          <a:bodyPr/>
          <a:lstStyle>
            <a:lvl1pPr marL="177792" indent="-177792">
              <a:buClr>
                <a:schemeClr val="tx1"/>
              </a:buClr>
              <a:buFont typeface="Arial" panose="020B0604020202020204" pitchFamily="34" charset="0"/>
              <a:buChar char="•"/>
              <a:defRPr sz="1700"/>
            </a:lvl1pPr>
            <a:lvl2pPr marL="355582" indent="-177792">
              <a:buSzPct val="100000"/>
              <a:buFont typeface="Symbol" panose="05050102010706020507" pitchFamily="18" charset="2"/>
              <a:buChar char="-"/>
              <a:defRPr sz="1700"/>
            </a:lvl2pPr>
            <a:lvl3pPr marL="539724" indent="-184142">
              <a:buFont typeface="Symbol" panose="05050102010706020507" pitchFamily="18" charset="2"/>
              <a:buChar char="-"/>
              <a:defRPr sz="1700"/>
            </a:lvl3pPr>
            <a:lvl4pPr marL="717515" indent="-177792">
              <a:buFont typeface="Symbol" panose="05050102010706020507" pitchFamily="18" charset="2"/>
              <a:buChar char="-"/>
              <a:defRPr sz="1700"/>
            </a:lvl4pPr>
            <a:lvl5pPr marL="895306" indent="-177792">
              <a:buFont typeface="Symbol" panose="05050102010706020507" pitchFamily="18" charset="2"/>
              <a:buChar char="-"/>
              <a:defRPr sz="1700"/>
            </a:lvl5pPr>
            <a:lvl6pPr marL="1074685" indent="-179380">
              <a:buFont typeface="Symbol" panose="05050102010706020507" pitchFamily="18" charset="2"/>
              <a:buChar char="-"/>
              <a:defRPr sz="1500"/>
            </a:lvl6pPr>
            <a:lvl7pPr marL="1257238" indent="-182554">
              <a:buFont typeface="Symbol" panose="05050102010706020507" pitchFamily="18" charset="2"/>
              <a:buChar char="-"/>
              <a:defRPr sz="1500"/>
            </a:lvl7pPr>
            <a:lvl8pPr marL="1436616" indent="-179380">
              <a:buFont typeface="Symbol" panose="05050102010706020507" pitchFamily="18" charset="2"/>
              <a:buChar char="-"/>
              <a:defRPr sz="1500"/>
            </a:lvl8pPr>
            <a:lvl9pPr marL="1614408" indent="-177792">
              <a:buFont typeface="Symbol" panose="05050102010706020507" pitchFamily="18" charset="2"/>
              <a:buChar char="-"/>
              <a:defRPr sz="1500"/>
            </a:lvl9p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Sixth level</a:t>
            </a:r>
          </a:p>
          <a:p>
            <a:pPr lvl="6"/>
            <a:r>
              <a:rPr lang="en-GB" noProof="0" dirty="0"/>
              <a:t>Seventh level</a:t>
            </a:r>
          </a:p>
          <a:p>
            <a:pPr lvl="7"/>
            <a:r>
              <a:rPr lang="en-GB" noProof="0" dirty="0"/>
              <a:t>Eighth level</a:t>
            </a:r>
          </a:p>
          <a:p>
            <a:pPr lvl="8"/>
            <a:r>
              <a:rPr lang="en-GB" noProof="0" dirty="0"/>
              <a:t>Ninth level</a:t>
            </a:r>
          </a:p>
        </p:txBody>
      </p:sp>
    </p:spTree>
    <p:extLst>
      <p:ext uri="{BB962C8B-B14F-4D97-AF65-F5344CB8AC3E}">
        <p14:creationId xmlns:p14="http://schemas.microsoft.com/office/powerpoint/2010/main" val="963531168"/>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2077211" y="216000"/>
            <a:ext cx="6708025" cy="381375"/>
          </a:xfrm>
        </p:spPr>
        <p:txBody>
          <a:bodyPr/>
          <a:lstStyle/>
          <a:p>
            <a:r>
              <a:rPr lang="en-GB" noProof="0" dirty="0">
                <a:effectLst/>
              </a:rPr>
              <a:t>Enter slide title</a:t>
            </a:r>
            <a:endParaRPr lang="en-GB" dirty="0"/>
          </a:p>
        </p:txBody>
      </p:sp>
      <p:sp>
        <p:nvSpPr>
          <p:cNvPr id="5" name="Foliennummernplatzhalter 4"/>
          <p:cNvSpPr>
            <a:spLocks noGrp="1"/>
          </p:cNvSpPr>
          <p:nvPr>
            <p:ph type="sldNum" sz="quarter" idx="12"/>
          </p:nvPr>
        </p:nvSpPr>
        <p:spPr/>
        <p:txBody>
          <a:bodyPr/>
          <a:lstStyle/>
          <a:p>
            <a:pPr algn="r">
              <a:defRPr/>
            </a:pPr>
            <a:r>
              <a:rPr lang="de-DE" dirty="0"/>
              <a:t>Page </a:t>
            </a:r>
            <a:fld id="{EBC07571-3134-BB4B-B83F-1A9FE18D34F3}" type="slidenum">
              <a:rPr lang="de-DE" smtClean="0"/>
              <a:pPr algn="r">
                <a:defRPr/>
              </a:pPr>
              <a:t>‹#›</a:t>
            </a:fld>
            <a:endParaRPr lang="de-DE" dirty="0"/>
          </a:p>
        </p:txBody>
      </p:sp>
    </p:spTree>
    <p:extLst>
      <p:ext uri="{BB962C8B-B14F-4D97-AF65-F5344CB8AC3E}">
        <p14:creationId xmlns:p14="http://schemas.microsoft.com/office/powerpoint/2010/main" val="681525059"/>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grey)">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2077211" y="216000"/>
            <a:ext cx="6708025" cy="381375"/>
          </a:xfrm>
        </p:spPr>
        <p:txBody>
          <a:bodyPr/>
          <a:lstStyle/>
          <a:p>
            <a:r>
              <a:rPr lang="en-GB" noProof="0" dirty="0">
                <a:effectLst/>
              </a:rPr>
              <a:t>Enter slide title</a:t>
            </a:r>
            <a:endParaRPr lang="en-GB" dirty="0"/>
          </a:p>
        </p:txBody>
      </p:sp>
      <p:sp>
        <p:nvSpPr>
          <p:cNvPr id="5" name="Foliennummernplatzhalter 4"/>
          <p:cNvSpPr>
            <a:spLocks noGrp="1"/>
          </p:cNvSpPr>
          <p:nvPr>
            <p:ph type="sldNum" sz="quarter" idx="12"/>
          </p:nvPr>
        </p:nvSpPr>
        <p:spPr/>
        <p:txBody>
          <a:bodyPr/>
          <a:lstStyle/>
          <a:p>
            <a:pPr algn="r">
              <a:defRPr/>
            </a:pPr>
            <a:r>
              <a:rPr lang="de-DE" dirty="0"/>
              <a:t>Page </a:t>
            </a:r>
            <a:fld id="{EBC07571-3134-BB4B-B83F-1A9FE18D34F3}" type="slidenum">
              <a:rPr lang="de-DE" smtClean="0"/>
              <a:pPr algn="r">
                <a:defRPr/>
              </a:pPr>
              <a:t>‹#›</a:t>
            </a:fld>
            <a:endParaRPr lang="de-DE" dirty="0"/>
          </a:p>
        </p:txBody>
      </p:sp>
      <p:sp>
        <p:nvSpPr>
          <p:cNvPr id="7" name="Rechteck 6"/>
          <p:cNvSpPr/>
          <p:nvPr userDrawn="1"/>
        </p:nvSpPr>
        <p:spPr bwMode="auto">
          <a:xfrm>
            <a:off x="827100" y="1059664"/>
            <a:ext cx="8066087" cy="3888581"/>
          </a:xfrm>
          <a:prstGeom prst="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4"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767438787"/>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ntent on picture (high)">
    <p:spTree>
      <p:nvGrpSpPr>
        <p:cNvPr id="1" name=""/>
        <p:cNvGrpSpPr/>
        <p:nvPr/>
      </p:nvGrpSpPr>
      <p:grpSpPr>
        <a:xfrm>
          <a:off x="0" y="0"/>
          <a:ext cx="0" cy="0"/>
          <a:chOff x="0" y="0"/>
          <a:chExt cx="0" cy="0"/>
        </a:xfrm>
      </p:grpSpPr>
      <p:pic>
        <p:nvPicPr>
          <p:cNvPr id="8" name="Picture 2" descr="U:\20160506_PSI_Luftbild_0292.jpg"/>
          <p:cNvPicPr>
            <a:picLocks noChangeArrowheads="1"/>
          </p:cNvPicPr>
          <p:nvPr userDrawn="1"/>
        </p:nvPicPr>
        <p:blipFill rotWithShape="1">
          <a:blip r:embed="rId2">
            <a:extLst>
              <a:ext uri="{28A0092B-C50C-407E-A947-70E740481C1C}">
                <a14:useLocalDpi xmlns:a14="http://schemas.microsoft.com/office/drawing/2010/main" val="0"/>
              </a:ext>
            </a:extLst>
          </a:blip>
          <a:srcRect l="-1" t="13691" r="643" b="11426"/>
          <a:stretch/>
        </p:blipFill>
        <p:spPr bwMode="auto">
          <a:xfrm>
            <a:off x="827095" y="764860"/>
            <a:ext cx="8316905" cy="4183385"/>
          </a:xfrm>
          <a:prstGeom prst="rect">
            <a:avLst/>
          </a:prstGeom>
          <a:noFill/>
          <a:extLst>
            <a:ext uri="{909E8E84-426E-40DD-AFC4-6F175D3DCCD1}">
              <a14:hiddenFill xmlns:a14="http://schemas.microsoft.com/office/drawing/2010/main">
                <a:solidFill>
                  <a:srgbClr val="FFFFFF"/>
                </a:solidFill>
              </a14:hiddenFill>
            </a:ext>
          </a:extLst>
        </p:spPr>
      </p:pic>
      <p:sp>
        <p:nvSpPr>
          <p:cNvPr id="10" name="Foliennummernplatzhalter 9"/>
          <p:cNvSpPr>
            <a:spLocks noGrp="1"/>
          </p:cNvSpPr>
          <p:nvPr>
            <p:ph type="sldNum" sz="quarter" idx="12"/>
          </p:nvPr>
        </p:nvSpPr>
        <p:spPr/>
        <p:txBody>
          <a:bodyPr/>
          <a:lstStyle/>
          <a:p>
            <a:pPr algn="r">
              <a:defRPr/>
            </a:pPr>
            <a:r>
              <a:rPr lang="de-DE" dirty="0"/>
              <a:t>Page </a:t>
            </a:r>
            <a:fld id="{EBC07571-3134-BB4B-B83F-1A9FE18D34F3}" type="slidenum">
              <a:rPr lang="de-DE" smtClean="0"/>
              <a:pPr algn="r">
                <a:defRPr/>
              </a:pPr>
              <a:t>‹#›</a:t>
            </a:fld>
            <a:endParaRPr lang="de-DE" dirty="0"/>
          </a:p>
        </p:txBody>
      </p:sp>
      <p:sp>
        <p:nvSpPr>
          <p:cNvPr id="12" name="Titel 11"/>
          <p:cNvSpPr>
            <a:spLocks noGrp="1"/>
          </p:cNvSpPr>
          <p:nvPr>
            <p:ph type="title" hasCustomPrompt="1"/>
          </p:nvPr>
        </p:nvSpPr>
        <p:spPr>
          <a:xfrm>
            <a:off x="2077211" y="216000"/>
            <a:ext cx="6708025" cy="381375"/>
          </a:xfrm>
        </p:spPr>
        <p:txBody>
          <a:bodyPr/>
          <a:lstStyle/>
          <a:p>
            <a:r>
              <a:rPr lang="en-GB" noProof="0" dirty="0">
                <a:effectLst/>
              </a:rPr>
              <a:t>Enter slide title</a:t>
            </a:r>
            <a:endParaRPr lang="en-GB" noProof="0" dirty="0"/>
          </a:p>
        </p:txBody>
      </p:sp>
      <p:sp>
        <p:nvSpPr>
          <p:cNvPr id="14" name="Textplatzhalter 13"/>
          <p:cNvSpPr>
            <a:spLocks noGrp="1"/>
          </p:cNvSpPr>
          <p:nvPr>
            <p:ph type="body" sz="quarter" idx="13" hasCustomPrompt="1"/>
          </p:nvPr>
        </p:nvSpPr>
        <p:spPr>
          <a:xfrm>
            <a:off x="827088" y="764867"/>
            <a:ext cx="2289712" cy="4183379"/>
          </a:xfrm>
          <a:solidFill>
            <a:schemeClr val="bg1">
              <a:alpha val="75000"/>
            </a:schemeClr>
          </a:solidFill>
        </p:spPr>
        <p:txBody>
          <a:bodyPr lIns="72000" tIns="432000" rIns="36000" bIns="36000" anchor="t" anchorCtr="0"/>
          <a:lstStyle>
            <a:lvl1pPr marL="177792" indent="-177792">
              <a:lnSpc>
                <a:spcPct val="110000"/>
              </a:lnSpc>
              <a:spcAft>
                <a:spcPts val="0"/>
              </a:spcAft>
              <a:buFont typeface="Arial" panose="020B0604020202020204" pitchFamily="34" charset="0"/>
              <a:buChar char="•"/>
              <a:defRPr sz="1700"/>
            </a:lvl1pPr>
            <a:lvl2pPr>
              <a:lnSpc>
                <a:spcPct val="110000"/>
              </a:lnSpc>
              <a:spcBef>
                <a:spcPts val="0"/>
              </a:spcBef>
              <a:spcAft>
                <a:spcPts val="0"/>
              </a:spcAft>
              <a:defRPr sz="1700"/>
            </a:lvl2pPr>
            <a:lvl3pPr>
              <a:lnSpc>
                <a:spcPct val="110000"/>
              </a:lnSpc>
              <a:spcBef>
                <a:spcPts val="0"/>
              </a:spcBef>
              <a:spcAft>
                <a:spcPts val="0"/>
              </a:spcAft>
              <a:defRPr sz="1700"/>
            </a:lvl3pPr>
            <a:lvl4pPr>
              <a:lnSpc>
                <a:spcPct val="110000"/>
              </a:lnSpc>
              <a:spcBef>
                <a:spcPts val="0"/>
              </a:spcBef>
              <a:spcAft>
                <a:spcPts val="0"/>
              </a:spcAft>
              <a:defRPr sz="1700"/>
            </a:lvl4pPr>
            <a:lvl5pPr>
              <a:lnSpc>
                <a:spcPct val="110000"/>
              </a:lnSpc>
              <a:spcBef>
                <a:spcPts val="0"/>
              </a:spcBef>
              <a:spcAft>
                <a:spcPts val="0"/>
              </a:spcAft>
              <a:defRPr sz="1700"/>
            </a:lvl5pPr>
          </a:lstStyle>
          <a:p>
            <a:pPr lvl="0"/>
            <a:r>
              <a:rPr lang="en-GB" noProof="0" dirty="0"/>
              <a:t>Edit master text format</a:t>
            </a:r>
          </a:p>
          <a:p>
            <a:pPr lvl="1"/>
            <a:r>
              <a:rPr lang="en-GB" noProof="0" dirty="0"/>
              <a:t>Second level</a:t>
            </a:r>
            <a:endParaRPr lang="de-DE" dirty="0"/>
          </a:p>
          <a:p>
            <a:pPr lvl="2"/>
            <a:r>
              <a:rPr lang="en-GB" noProof="0" dirty="0"/>
              <a:t>Third level</a:t>
            </a:r>
            <a:endParaRPr lang="de-DE" dirty="0"/>
          </a:p>
          <a:p>
            <a:pPr lvl="3"/>
            <a:r>
              <a:rPr lang="en-GB" noProof="0" dirty="0"/>
              <a:t>Fourth level</a:t>
            </a:r>
            <a:endParaRPr lang="de-DE" dirty="0"/>
          </a:p>
          <a:p>
            <a:pPr lvl="4"/>
            <a:r>
              <a:rPr lang="en-GB" noProof="0" dirty="0"/>
              <a:t>Fifth level</a:t>
            </a:r>
            <a:endParaRPr lang="en-GB" dirty="0"/>
          </a:p>
        </p:txBody>
      </p:sp>
      <p:pic>
        <p:nvPicPr>
          <p:cNvPr id="9" name="Bild 14" descr="PSI-Logo_narrow_30k.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auto">
          <a:xfrm>
            <a:off x="827014" y="214317"/>
            <a:ext cx="1015200" cy="361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hteck 12"/>
          <p:cNvSpPr>
            <a:spLocks noChangeArrowheads="1"/>
          </p:cNvSpPr>
          <p:nvPr userDrawn="1"/>
        </p:nvSpPr>
        <p:spPr bwMode="auto">
          <a:xfrm>
            <a:off x="12" y="764860"/>
            <a:ext cx="648000" cy="648000"/>
          </a:xfrm>
          <a:prstGeom prst="rect">
            <a:avLst/>
          </a:prstGeom>
          <a:solidFill>
            <a:srgbClr val="B9B9B9"/>
          </a:solidFill>
          <a:ln>
            <a:noFill/>
          </a:ln>
        </p:spPr>
        <p:txBody>
          <a:bodyPr/>
          <a:lstStyle/>
          <a:p>
            <a:pPr>
              <a:spcBef>
                <a:spcPct val="0"/>
              </a:spcBef>
            </a:pPr>
            <a:endParaRPr lang="de-DE" sz="2400">
              <a:latin typeface="Times" charset="0"/>
            </a:endParaRPr>
          </a:p>
        </p:txBody>
      </p:sp>
    </p:spTree>
    <p:extLst>
      <p:ext uri="{BB962C8B-B14F-4D97-AF65-F5344CB8AC3E}">
        <p14:creationId xmlns:p14="http://schemas.microsoft.com/office/powerpoint/2010/main" val="3668468805"/>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1_Nur Titel">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a:xfrm>
            <a:off x="755577" y="218700"/>
            <a:ext cx="8029649" cy="381375"/>
          </a:xfrm>
        </p:spPr>
        <p:txBody>
          <a:bodyPr/>
          <a:lstStyle/>
          <a:p>
            <a:r>
              <a:rPr lang="en-US" noProof="0" dirty="0"/>
              <a:t>Click to edit Master title style</a:t>
            </a:r>
            <a:endParaRPr lang="en-GB" noProof="0" dirty="0"/>
          </a:p>
        </p:txBody>
      </p:sp>
      <p:sp>
        <p:nvSpPr>
          <p:cNvPr id="5" name="Foliennummernplatzhalter 4"/>
          <p:cNvSpPr>
            <a:spLocks noGrp="1"/>
          </p:cNvSpPr>
          <p:nvPr>
            <p:ph type="sldNum" sz="quarter" idx="12"/>
          </p:nvPr>
        </p:nvSpPr>
        <p:spPr/>
        <p:txBody>
          <a:bodyPr/>
          <a:lstStyle/>
          <a:p>
            <a:pPr algn="r">
              <a:defRPr/>
            </a:pPr>
            <a:r>
              <a:rPr lang="de-DE" dirty="0"/>
              <a:t>Page </a:t>
            </a:r>
            <a:fld id="{EBC07571-3134-BB4B-B83F-1A9FE18D34F3}" type="slidenum">
              <a:rPr lang="de-DE" smtClean="0"/>
              <a:pPr algn="r">
                <a:defRPr/>
              </a:pPr>
              <a:t>‹#›</a:t>
            </a:fld>
            <a:endParaRPr lang="de-DE" dirty="0"/>
          </a:p>
        </p:txBody>
      </p:sp>
    </p:spTree>
    <p:extLst>
      <p:ext uri="{BB962C8B-B14F-4D97-AF65-F5344CB8AC3E}">
        <p14:creationId xmlns:p14="http://schemas.microsoft.com/office/powerpoint/2010/main" val="3705040666"/>
      </p:ext>
    </p:extLst>
  </p:cSld>
  <p:clrMapOvr>
    <a:overrideClrMapping bg1="lt1" tx1="dk1" bg2="lt2" tx2="dk2" accent1="accent1" accent2="accent2" accent3="accent3" accent4="accent4" accent5="accent5" accent6="accent6" hlink="hlink" folHlink="folHlink"/>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8"/>
          <p:cNvSpPr>
            <a:spLocks noGrp="1" noChangeArrowheads="1"/>
          </p:cNvSpPr>
          <p:nvPr>
            <p:ph type="title"/>
          </p:nvPr>
        </p:nvSpPr>
        <p:spPr bwMode="auto">
          <a:xfrm>
            <a:off x="2077211" y="216000"/>
            <a:ext cx="6708025" cy="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de-CH" dirty="0">
                <a:effectLst/>
              </a:rPr>
              <a:t>Enter </a:t>
            </a:r>
            <a:r>
              <a:rPr lang="de-CH" dirty="0" err="1">
                <a:effectLst/>
              </a:rPr>
              <a:t>slide</a:t>
            </a:r>
            <a:r>
              <a:rPr lang="de-CH" dirty="0">
                <a:effectLst/>
              </a:rPr>
              <a:t> title</a:t>
            </a:r>
            <a:endParaRPr lang="en-GB" noProof="0" dirty="0"/>
          </a:p>
        </p:txBody>
      </p:sp>
      <p:sp>
        <p:nvSpPr>
          <p:cNvPr id="18" name="Foliennummernplatzhalter 5"/>
          <p:cNvSpPr>
            <a:spLocks noGrp="1"/>
          </p:cNvSpPr>
          <p:nvPr>
            <p:ph type="sldNum" sz="quarter" idx="4"/>
          </p:nvPr>
        </p:nvSpPr>
        <p:spPr>
          <a:xfrm>
            <a:off x="8206312" y="4968000"/>
            <a:ext cx="575742" cy="147638"/>
          </a:xfrm>
          <a:prstGeom prst="rect">
            <a:avLst/>
          </a:prstGeom>
        </p:spPr>
        <p:txBody>
          <a:bodyPr vert="horz" wrap="square" lIns="0" tIns="0" rIns="0" bIns="0" numCol="1" anchor="t" anchorCtr="0" compatLnSpc="1">
            <a:prstTxWarp prst="textNoShape">
              <a:avLst/>
            </a:prstTxWarp>
          </a:bodyPr>
          <a:lstStyle>
            <a:lvl1pPr>
              <a:spcBef>
                <a:spcPct val="0"/>
              </a:spcBef>
              <a:defRPr sz="800" smtClean="0">
                <a:latin typeface="+mn-lt"/>
              </a:defRPr>
            </a:lvl1pPr>
          </a:lstStyle>
          <a:p>
            <a:pPr algn="r">
              <a:defRPr/>
            </a:pPr>
            <a:r>
              <a:rPr lang="de-DE" dirty="0"/>
              <a:t>Page </a:t>
            </a:r>
            <a:fld id="{EBC07571-3134-BB4B-B83F-1A9FE18D34F3}" type="slidenum">
              <a:rPr lang="de-DE" smtClean="0"/>
              <a:pPr algn="r">
                <a:defRPr/>
              </a:pPr>
              <a:t>‹#›</a:t>
            </a:fld>
            <a:endParaRPr lang="de-DE" dirty="0"/>
          </a:p>
        </p:txBody>
      </p:sp>
      <p:sp>
        <p:nvSpPr>
          <p:cNvPr id="6" name="Rechteck 12"/>
          <p:cNvSpPr>
            <a:spLocks noChangeArrowheads="1"/>
          </p:cNvSpPr>
          <p:nvPr/>
        </p:nvSpPr>
        <p:spPr bwMode="auto">
          <a:xfrm>
            <a:off x="12" y="1059659"/>
            <a:ext cx="612000" cy="612000"/>
          </a:xfrm>
          <a:prstGeom prst="rect">
            <a:avLst/>
          </a:prstGeom>
          <a:solidFill>
            <a:srgbClr val="B9B9B9"/>
          </a:solidFill>
          <a:ln>
            <a:noFill/>
          </a:ln>
        </p:spPr>
        <p:txBody>
          <a:bodyPr/>
          <a:lstStyle/>
          <a:p>
            <a:pPr>
              <a:spcBef>
                <a:spcPct val="0"/>
              </a:spcBef>
            </a:pPr>
            <a:endParaRPr lang="de-DE" sz="2400">
              <a:latin typeface="Times" charset="0"/>
            </a:endParaRPr>
          </a:p>
        </p:txBody>
      </p:sp>
      <p:sp>
        <p:nvSpPr>
          <p:cNvPr id="2" name="Textplatzhalter 1"/>
          <p:cNvSpPr>
            <a:spLocks noGrp="1"/>
          </p:cNvSpPr>
          <p:nvPr>
            <p:ph type="body" idx="1"/>
          </p:nvPr>
        </p:nvSpPr>
        <p:spPr>
          <a:xfrm>
            <a:off x="1043000" y="1006082"/>
            <a:ext cx="7742237" cy="3509963"/>
          </a:xfrm>
          <a:prstGeom prst="rect">
            <a:avLst/>
          </a:prstGeom>
        </p:spPr>
        <p:txBody>
          <a:bodyPr vert="horz" lIns="0" tIns="0" rIns="0" bIns="0" rtlCol="0">
            <a:noAutofit/>
          </a:body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Sixth level</a:t>
            </a:r>
          </a:p>
          <a:p>
            <a:pPr lvl="6"/>
            <a:r>
              <a:rPr lang="en-GB" noProof="0" dirty="0"/>
              <a:t>Seventh level</a:t>
            </a:r>
          </a:p>
          <a:p>
            <a:pPr lvl="7"/>
            <a:r>
              <a:rPr lang="en-GB" noProof="0" dirty="0"/>
              <a:t>Eighth level</a:t>
            </a:r>
          </a:p>
          <a:p>
            <a:pPr lvl="8"/>
            <a:r>
              <a:rPr lang="en-GB" noProof="0" dirty="0"/>
              <a:t>Ninth level</a:t>
            </a:r>
          </a:p>
        </p:txBody>
      </p:sp>
      <p:pic>
        <p:nvPicPr>
          <p:cNvPr id="8" name="Bild 14" descr="PSI-Logo_narrow_30k.eps"/>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bwMode="auto">
          <a:xfrm>
            <a:off x="828000" y="214317"/>
            <a:ext cx="1015200" cy="361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89" r:id="rId1"/>
    <p:sldLayoutId id="2147483974" r:id="rId2"/>
    <p:sldLayoutId id="2147483976" r:id="rId3"/>
    <p:sldLayoutId id="2147483973" r:id="rId4"/>
    <p:sldLayoutId id="2147483977" r:id="rId5"/>
    <p:sldLayoutId id="2147483979" r:id="rId6"/>
    <p:sldLayoutId id="2147483978" r:id="rId7"/>
    <p:sldLayoutId id="2147483980" r:id="rId8"/>
    <p:sldLayoutId id="2147483990" r:id="rId9"/>
  </p:sldLayoutIdLst>
  <p:transition spd="med"/>
  <p:hf hdr="0"/>
  <p:txStyles>
    <p:titleStyle>
      <a:lvl1pPr marL="0" marR="0" indent="0" algn="l" defTabSz="914400" rtl="0" eaLnBrk="1" fontAlgn="base" latinLnBrk="0" hangingPunct="1">
        <a:lnSpc>
          <a:spcPct val="100000"/>
        </a:lnSpc>
        <a:spcBef>
          <a:spcPct val="0"/>
        </a:spcBef>
        <a:spcAft>
          <a:spcPct val="0"/>
        </a:spcAft>
        <a:buClrTx/>
        <a:buSzTx/>
        <a:buFontTx/>
        <a:buNone/>
        <a:tabLst/>
        <a:defRPr sz="2400" kern="1000" spc="0">
          <a:solidFill>
            <a:srgbClr val="686868"/>
          </a:solidFill>
          <a:latin typeface="+mj-lt"/>
          <a:ea typeface="+mj-ea"/>
          <a:cs typeface="+mj-cs"/>
        </a:defRPr>
      </a:lvl1pPr>
      <a:lvl2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2pPr>
      <a:lvl3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3pPr>
      <a:lvl4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4pPr>
      <a:lvl5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5pPr>
      <a:lvl6pPr marL="457178" algn="l" rtl="0" eaLnBrk="1" fontAlgn="base" hangingPunct="1">
        <a:spcBef>
          <a:spcPct val="0"/>
        </a:spcBef>
        <a:spcAft>
          <a:spcPct val="0"/>
        </a:spcAft>
        <a:defRPr sz="3200" b="1">
          <a:solidFill>
            <a:schemeClr val="tx2"/>
          </a:solidFill>
          <a:latin typeface="Arial Narrow" pitchFamily="34" charset="0"/>
        </a:defRPr>
      </a:lvl6pPr>
      <a:lvl7pPr marL="914354" algn="l" rtl="0" eaLnBrk="1" fontAlgn="base" hangingPunct="1">
        <a:spcBef>
          <a:spcPct val="0"/>
        </a:spcBef>
        <a:spcAft>
          <a:spcPct val="0"/>
        </a:spcAft>
        <a:defRPr sz="3200" b="1">
          <a:solidFill>
            <a:schemeClr val="tx2"/>
          </a:solidFill>
          <a:latin typeface="Arial Narrow" pitchFamily="34" charset="0"/>
        </a:defRPr>
      </a:lvl7pPr>
      <a:lvl8pPr marL="1371532" algn="l" rtl="0" eaLnBrk="1" fontAlgn="base" hangingPunct="1">
        <a:spcBef>
          <a:spcPct val="0"/>
        </a:spcBef>
        <a:spcAft>
          <a:spcPct val="0"/>
        </a:spcAft>
        <a:defRPr sz="3200" b="1">
          <a:solidFill>
            <a:schemeClr val="tx2"/>
          </a:solidFill>
          <a:latin typeface="Arial Narrow" pitchFamily="34" charset="0"/>
        </a:defRPr>
      </a:lvl8pPr>
      <a:lvl9pPr marL="1828709" algn="l" rtl="0" eaLnBrk="1" fontAlgn="base" hangingPunct="1">
        <a:spcBef>
          <a:spcPct val="0"/>
        </a:spcBef>
        <a:spcAft>
          <a:spcPct val="0"/>
        </a:spcAft>
        <a:defRPr sz="3200" b="1">
          <a:solidFill>
            <a:schemeClr val="tx2"/>
          </a:solidFill>
          <a:latin typeface="Arial Narrow" pitchFamily="34" charset="0"/>
        </a:defRPr>
      </a:lvl9pPr>
    </p:titleStyle>
    <p:bodyStyle>
      <a:lvl1pPr marL="177792" indent="-177792" algn="l" rtl="0" eaLnBrk="1" fontAlgn="base" hangingPunct="1">
        <a:lnSpc>
          <a:spcPct val="110000"/>
        </a:lnSpc>
        <a:spcBef>
          <a:spcPct val="0"/>
        </a:spcBef>
        <a:spcAft>
          <a:spcPct val="0"/>
        </a:spcAft>
        <a:buClr>
          <a:schemeClr val="tx1"/>
        </a:buClr>
        <a:buFont typeface="Arial" panose="020B0604020202020204" pitchFamily="34" charset="0"/>
        <a:buChar char="•"/>
        <a:defRPr sz="1700" kern="1200" spc="0" baseline="0">
          <a:solidFill>
            <a:schemeClr val="tx1"/>
          </a:solidFill>
          <a:latin typeface="+mn-lt"/>
          <a:ea typeface="+mn-ea"/>
          <a:cs typeface="+mn-cs"/>
        </a:defRPr>
      </a:lvl1pPr>
      <a:lvl2pPr marL="355582" indent="-177792"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700" kern="1200" spc="0" baseline="0">
          <a:solidFill>
            <a:schemeClr val="tx1"/>
          </a:solidFill>
          <a:latin typeface="+mn-lt"/>
          <a:ea typeface="+mn-ea"/>
          <a:cs typeface="+mn-cs"/>
        </a:defRPr>
      </a:lvl2pPr>
      <a:lvl3pPr marL="355582" indent="184142" algn="l" rtl="0" eaLnBrk="1" fontAlgn="base" hangingPunct="1">
        <a:lnSpc>
          <a:spcPct val="110000"/>
        </a:lnSpc>
        <a:spcBef>
          <a:spcPct val="0"/>
        </a:spcBef>
        <a:spcAft>
          <a:spcPct val="0"/>
        </a:spcAft>
        <a:buFont typeface="Symbol" panose="05050102010706020507" pitchFamily="18" charset="2"/>
        <a:buChar char="-"/>
        <a:defRPr sz="1700" spc="0" baseline="0">
          <a:solidFill>
            <a:schemeClr val="tx1"/>
          </a:solidFill>
          <a:latin typeface="+mn-lt"/>
          <a:ea typeface="ＭＳ Ｐゴシック" charset="-128"/>
          <a:cs typeface="ＭＳ Ｐゴシック" charset="-128"/>
        </a:defRPr>
      </a:lvl3pPr>
      <a:lvl4pPr marL="717515" indent="-177792" algn="l" rtl="0" eaLnBrk="1" fontAlgn="base" hangingPunct="1">
        <a:lnSpc>
          <a:spcPct val="110000"/>
        </a:lnSpc>
        <a:spcBef>
          <a:spcPct val="0"/>
        </a:spcBef>
        <a:spcAft>
          <a:spcPct val="0"/>
        </a:spcAft>
        <a:buFont typeface="Symbol" panose="05050102010706020507" pitchFamily="18" charset="2"/>
        <a:buChar char="-"/>
        <a:defRPr sz="1700" kern="1200" spc="0" baseline="0">
          <a:solidFill>
            <a:schemeClr val="tx1"/>
          </a:solidFill>
          <a:latin typeface="+mn-lt"/>
          <a:ea typeface="ＭＳ Ｐゴシック" charset="0"/>
          <a:cs typeface="ＭＳ Ｐゴシック" charset="0"/>
        </a:defRPr>
      </a:lvl4pPr>
      <a:lvl5pPr marL="895306" indent="-177792" algn="l" rtl="0" eaLnBrk="1" fontAlgn="base" hangingPunct="1">
        <a:lnSpc>
          <a:spcPct val="110000"/>
        </a:lnSpc>
        <a:spcBef>
          <a:spcPct val="0"/>
        </a:spcBef>
        <a:spcAft>
          <a:spcPct val="0"/>
        </a:spcAft>
        <a:buFont typeface="Symbol" panose="05050102010706020507" pitchFamily="18" charset="2"/>
        <a:buChar char="-"/>
        <a:defRPr sz="1700" kern="1200" spc="0" baseline="0">
          <a:solidFill>
            <a:schemeClr val="tx1"/>
          </a:solidFill>
          <a:latin typeface="+mn-lt"/>
          <a:ea typeface="+mn-ea"/>
          <a:cs typeface="ＭＳ Ｐゴシック" charset="0"/>
        </a:defRPr>
      </a:lvl5pPr>
      <a:lvl6pPr marL="1074685" indent="-179380" algn="l" rtl="0" eaLnBrk="1" fontAlgn="base" hangingPunct="1">
        <a:lnSpc>
          <a:spcPct val="110000"/>
        </a:lnSpc>
        <a:spcBef>
          <a:spcPct val="0"/>
        </a:spcBef>
        <a:spcAft>
          <a:spcPct val="0"/>
        </a:spcAft>
        <a:buFont typeface="Symbol" panose="05050102010706020507" pitchFamily="18" charset="2"/>
        <a:buChar char="-"/>
        <a:defRPr sz="1700">
          <a:solidFill>
            <a:schemeClr val="tx1"/>
          </a:solidFill>
          <a:latin typeface="+mn-lt"/>
          <a:ea typeface="+mn-ea"/>
        </a:defRPr>
      </a:lvl6pPr>
      <a:lvl7pPr marL="1257238" indent="-182554" algn="l" rtl="0" eaLnBrk="1" fontAlgn="base" hangingPunct="1">
        <a:lnSpc>
          <a:spcPct val="110000"/>
        </a:lnSpc>
        <a:spcBef>
          <a:spcPct val="0"/>
        </a:spcBef>
        <a:spcAft>
          <a:spcPct val="0"/>
        </a:spcAft>
        <a:buFont typeface="Symbol" panose="05050102010706020507" pitchFamily="18" charset="2"/>
        <a:buChar char="-"/>
        <a:defRPr sz="1700">
          <a:solidFill>
            <a:schemeClr val="tx1"/>
          </a:solidFill>
          <a:latin typeface="+mn-lt"/>
          <a:ea typeface="+mn-ea"/>
        </a:defRPr>
      </a:lvl7pPr>
      <a:lvl8pPr marL="1436616" indent="-179380" algn="l" rtl="0" eaLnBrk="1" fontAlgn="base" hangingPunct="1">
        <a:lnSpc>
          <a:spcPct val="110000"/>
        </a:lnSpc>
        <a:spcBef>
          <a:spcPct val="0"/>
        </a:spcBef>
        <a:spcAft>
          <a:spcPct val="0"/>
        </a:spcAft>
        <a:buFont typeface="Symbol" panose="05050102010706020507" pitchFamily="18" charset="2"/>
        <a:buChar char="-"/>
        <a:defRPr sz="1700">
          <a:solidFill>
            <a:schemeClr val="tx1"/>
          </a:solidFill>
          <a:latin typeface="+mn-lt"/>
          <a:ea typeface="+mn-ea"/>
        </a:defRPr>
      </a:lvl8pPr>
      <a:lvl9pPr marL="1614408" indent="-177792" algn="l" rtl="0" eaLnBrk="1" fontAlgn="base" hangingPunct="1">
        <a:lnSpc>
          <a:spcPct val="110000"/>
        </a:lnSpc>
        <a:spcBef>
          <a:spcPct val="0"/>
        </a:spcBef>
        <a:spcAft>
          <a:spcPct val="0"/>
        </a:spcAft>
        <a:buFont typeface="Symbol" panose="05050102010706020507" pitchFamily="18" charset="2"/>
        <a:buChar char="-"/>
        <a:defRPr sz="1700">
          <a:solidFill>
            <a:schemeClr val="tx1"/>
          </a:solidFill>
          <a:latin typeface="+mn-lt"/>
          <a:ea typeface="+mn-ea"/>
        </a:defRPr>
      </a:lvl9pPr>
    </p:bodyStyle>
    <p:otherStyle>
      <a:defPPr>
        <a:defRPr lang="de-DE"/>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4"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9"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2"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8" algn="l" defTabSz="45717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18" Type="http://schemas.openxmlformats.org/officeDocument/2006/relationships/image" Target="../media/image27.png"/><Relationship Id="rId3" Type="http://schemas.openxmlformats.org/officeDocument/2006/relationships/image" Target="../media/image7.png"/><Relationship Id="rId21" Type="http://schemas.openxmlformats.org/officeDocument/2006/relationships/image" Target="../media/image30.svg"/><Relationship Id="rId7" Type="http://schemas.openxmlformats.org/officeDocument/2006/relationships/image" Target="../media/image16.sv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notesSlide" Target="../notesSlides/notesSlide5.xml"/><Relationship Id="rId16" Type="http://schemas.openxmlformats.org/officeDocument/2006/relationships/image" Target="../media/image25.svg"/><Relationship Id="rId20"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sv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3.sv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7.png"/><Relationship Id="rId4" Type="http://schemas.openxmlformats.org/officeDocument/2006/relationships/image" Target="../media/image6.svg"/></Relationships>
</file>

<file path=ppt/slides/_rels/slide13.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fa-wica.psi.ch/" TargetMode="External"/><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hyperlink" Target="https://wica.psi.ch/" TargetMode="External"/><Relationship Id="rId5" Type="http://schemas.openxmlformats.org/officeDocument/2006/relationships/hyperlink" Target="https://github.com/paulscherrerinstitute/wica-js" TargetMode="External"/><Relationship Id="rId4" Type="http://schemas.openxmlformats.org/officeDocument/2006/relationships/hyperlink" Target="https://github.com/paulscherrerinstitute/wica-http"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23.png"/><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91183" y="3435846"/>
            <a:ext cx="7969249" cy="360040"/>
          </a:xfrm>
        </p:spPr>
        <p:txBody>
          <a:bodyPr/>
          <a:lstStyle/>
          <a:p>
            <a:r>
              <a:rPr lang="en-GB" sz="2200" noProof="0" dirty="0"/>
              <a:t>WICA: an </a:t>
            </a:r>
            <a:r>
              <a:rPr lang="en-GB" sz="2200" i="1" noProof="0" dirty="0"/>
              <a:t>extra</a:t>
            </a:r>
            <a:r>
              <a:rPr lang="en-GB" sz="2200" noProof="0" dirty="0"/>
              <a:t> tool in our Control System Toolkit</a:t>
            </a:r>
            <a:endParaRPr lang="en-GB" sz="2200" dirty="0"/>
          </a:p>
        </p:txBody>
      </p:sp>
      <p:sp>
        <p:nvSpPr>
          <p:cNvPr id="9" name="Untertitel 8"/>
          <p:cNvSpPr>
            <a:spLocks noGrp="1"/>
          </p:cNvSpPr>
          <p:nvPr>
            <p:ph type="subTitle" sz="quarter" idx="1"/>
          </p:nvPr>
        </p:nvSpPr>
        <p:spPr>
          <a:xfrm>
            <a:off x="539552" y="2946432"/>
            <a:ext cx="7955637" cy="273390"/>
          </a:xfrm>
        </p:spPr>
        <p:txBody>
          <a:bodyPr/>
          <a:lstStyle/>
          <a:p>
            <a:r>
              <a:rPr lang="en-GB" noProof="0" dirty="0"/>
              <a:t>Simon Rees ::  Software Engineer  ::  Large Facility Controls Section</a:t>
            </a:r>
          </a:p>
        </p:txBody>
      </p:sp>
      <p:sp>
        <p:nvSpPr>
          <p:cNvPr id="10" name="Textplatzhalter 9"/>
          <p:cNvSpPr>
            <a:spLocks noGrp="1"/>
          </p:cNvSpPr>
          <p:nvPr>
            <p:ph type="body" sz="quarter" idx="11"/>
          </p:nvPr>
        </p:nvSpPr>
        <p:spPr>
          <a:xfrm>
            <a:off x="505469" y="4011910"/>
            <a:ext cx="7954963" cy="293383"/>
          </a:xfrm>
        </p:spPr>
        <p:txBody>
          <a:bodyPr/>
          <a:lstStyle/>
          <a:p>
            <a:pPr>
              <a:lnSpc>
                <a:spcPct val="110000"/>
              </a:lnSpc>
              <a:spcBef>
                <a:spcPts val="0"/>
              </a:spcBef>
            </a:pPr>
            <a:r>
              <a:rPr lang="en-GB" sz="1600" dirty="0"/>
              <a:t>PSI Controls Section Lightning Talks</a:t>
            </a:r>
            <a:r>
              <a:rPr lang="en-GB" sz="1600" b="1" dirty="0">
                <a:solidFill>
                  <a:srgbClr val="969696"/>
                </a:solidFill>
                <a:latin typeface="+mn-lt"/>
              </a:rPr>
              <a:t> November</a:t>
            </a:r>
            <a:r>
              <a:rPr lang="en-GB" sz="1600" b="1" kern="1000" spc="30" dirty="0">
                <a:solidFill>
                  <a:srgbClr val="969696"/>
                </a:solidFill>
                <a:latin typeface="+mn-lt"/>
                <a:cs typeface="Franklin Gothic Book"/>
              </a:rPr>
              <a:t> 2022</a:t>
            </a:r>
          </a:p>
          <a:p>
            <a:endParaRPr lang="en-GB" dirty="0"/>
          </a:p>
        </p:txBody>
      </p:sp>
    </p:spTree>
    <p:extLst>
      <p:ext uri="{BB962C8B-B14F-4D97-AF65-F5344CB8AC3E}">
        <p14:creationId xmlns:p14="http://schemas.microsoft.com/office/powerpoint/2010/main" val="1859313940"/>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0AE238-AC92-540B-4167-801A41620B56}"/>
              </a:ext>
            </a:extLst>
          </p:cNvPr>
          <p:cNvSpPr>
            <a:spLocks noGrp="1"/>
          </p:cNvSpPr>
          <p:nvPr>
            <p:ph type="title"/>
          </p:nvPr>
        </p:nvSpPr>
        <p:spPr>
          <a:xfrm>
            <a:off x="2029716" y="201568"/>
            <a:ext cx="6708025" cy="381375"/>
          </a:xfrm>
        </p:spPr>
        <p:txBody>
          <a:bodyPr/>
          <a:lstStyle/>
          <a:p>
            <a:r>
              <a:rPr lang="en-CH" dirty="0"/>
              <a:t>HTTP: the lingua-franca of our connected world</a:t>
            </a:r>
          </a:p>
        </p:txBody>
      </p:sp>
      <p:sp>
        <p:nvSpPr>
          <p:cNvPr id="4" name="Slide Number Placeholder 3">
            <a:extLst>
              <a:ext uri="{FF2B5EF4-FFF2-40B4-BE49-F238E27FC236}">
                <a16:creationId xmlns:a16="http://schemas.microsoft.com/office/drawing/2014/main" id="{FE3DBE21-7301-7479-19EC-6C1C58188A10}"/>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10</a:t>
            </a:fld>
            <a:endParaRPr lang="de-DE" dirty="0"/>
          </a:p>
        </p:txBody>
      </p:sp>
      <p:cxnSp>
        <p:nvCxnSpPr>
          <p:cNvPr id="17" name="Straight Connector 16">
            <a:extLst>
              <a:ext uri="{FF2B5EF4-FFF2-40B4-BE49-F238E27FC236}">
                <a16:creationId xmlns:a16="http://schemas.microsoft.com/office/drawing/2014/main" id="{FC89B65B-3F57-A2BA-455C-9EB13EBBBD3E}"/>
              </a:ext>
            </a:extLst>
          </p:cNvPr>
          <p:cNvCxnSpPr>
            <a:cxnSpLocks/>
          </p:cNvCxnSpPr>
          <p:nvPr/>
        </p:nvCxnSpPr>
        <p:spPr bwMode="auto">
          <a:xfrm>
            <a:off x="3059832" y="843558"/>
            <a:ext cx="0" cy="358603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B13A30BB-7E58-D47C-9A06-9B4BC5C3D50E}"/>
              </a:ext>
            </a:extLst>
          </p:cNvPr>
          <p:cNvCxnSpPr>
            <a:cxnSpLocks/>
          </p:cNvCxnSpPr>
          <p:nvPr/>
        </p:nvCxnSpPr>
        <p:spPr bwMode="auto">
          <a:xfrm>
            <a:off x="5796136" y="843558"/>
            <a:ext cx="0" cy="358603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494B71FB-B9A9-7971-F0B8-9CA0B6A43F1A}"/>
              </a:ext>
            </a:extLst>
          </p:cNvPr>
          <p:cNvCxnSpPr>
            <a:cxnSpLocks/>
          </p:cNvCxnSpPr>
          <p:nvPr/>
        </p:nvCxnSpPr>
        <p:spPr bwMode="auto">
          <a:xfrm>
            <a:off x="6012160" y="843558"/>
            <a:ext cx="0" cy="358603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2" name="Rectangular Callout 21">
            <a:extLst>
              <a:ext uri="{FF2B5EF4-FFF2-40B4-BE49-F238E27FC236}">
                <a16:creationId xmlns:a16="http://schemas.microsoft.com/office/drawing/2014/main" id="{4E9BF11D-F4AB-AD42-B2FA-347AD876DE97}"/>
              </a:ext>
            </a:extLst>
          </p:cNvPr>
          <p:cNvSpPr/>
          <p:nvPr/>
        </p:nvSpPr>
        <p:spPr bwMode="auto">
          <a:xfrm>
            <a:off x="1030872" y="819246"/>
            <a:ext cx="1609649" cy="233705"/>
          </a:xfrm>
          <a:prstGeom prst="wedgeRectCallout">
            <a:avLst>
              <a:gd name="adj1" fmla="val -33259"/>
              <a:gd name="adj2" fmla="val 46008"/>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spcBef>
                <a:spcPct val="0"/>
              </a:spcBef>
            </a:pPr>
            <a:r>
              <a:rPr lang="en-US" sz="900" dirty="0">
                <a:latin typeface="Times" charset="0"/>
              </a:rPr>
              <a:t>PSI Machine Networks</a:t>
            </a:r>
            <a:endParaRPr lang="de-CH" sz="900" dirty="0">
              <a:latin typeface="Times" charset="0"/>
            </a:endParaRPr>
          </a:p>
        </p:txBody>
      </p:sp>
      <p:sp>
        <p:nvSpPr>
          <p:cNvPr id="23" name="Rectangular Callout 22">
            <a:extLst>
              <a:ext uri="{FF2B5EF4-FFF2-40B4-BE49-F238E27FC236}">
                <a16:creationId xmlns:a16="http://schemas.microsoft.com/office/drawing/2014/main" id="{EBF88B55-C15A-E50D-BA94-F93F88598B6F}"/>
              </a:ext>
            </a:extLst>
          </p:cNvPr>
          <p:cNvSpPr/>
          <p:nvPr/>
        </p:nvSpPr>
        <p:spPr bwMode="auto">
          <a:xfrm>
            <a:off x="3581497" y="820573"/>
            <a:ext cx="1609649" cy="240338"/>
          </a:xfrm>
          <a:prstGeom prst="wedgeRectCallout">
            <a:avLst>
              <a:gd name="adj1" fmla="val -33259"/>
              <a:gd name="adj2" fmla="val 46008"/>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spcBef>
                <a:spcPct val="0"/>
              </a:spcBef>
            </a:pPr>
            <a:r>
              <a:rPr lang="en-US" sz="900" dirty="0">
                <a:latin typeface="Times" charset="0"/>
              </a:rPr>
              <a:t>PSI Office Networks</a:t>
            </a:r>
            <a:endParaRPr lang="de-CH" sz="900" dirty="0">
              <a:latin typeface="Times" charset="0"/>
            </a:endParaRPr>
          </a:p>
        </p:txBody>
      </p:sp>
      <p:sp>
        <p:nvSpPr>
          <p:cNvPr id="33" name="Rectangular Callout 32">
            <a:extLst>
              <a:ext uri="{FF2B5EF4-FFF2-40B4-BE49-F238E27FC236}">
                <a16:creationId xmlns:a16="http://schemas.microsoft.com/office/drawing/2014/main" id="{067D157B-BA19-00D8-7438-C8E2A6A9C9DF}"/>
              </a:ext>
            </a:extLst>
          </p:cNvPr>
          <p:cNvSpPr/>
          <p:nvPr/>
        </p:nvSpPr>
        <p:spPr bwMode="auto">
          <a:xfrm>
            <a:off x="6958117" y="822962"/>
            <a:ext cx="1222171" cy="232903"/>
          </a:xfrm>
          <a:prstGeom prst="wedgeRectCallout">
            <a:avLst>
              <a:gd name="adj1" fmla="val -33259"/>
              <a:gd name="adj2" fmla="val 46008"/>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spcBef>
                <a:spcPct val="0"/>
              </a:spcBef>
            </a:pPr>
            <a:r>
              <a:rPr lang="en-US" sz="900" dirty="0">
                <a:latin typeface="Times" charset="0"/>
              </a:rPr>
              <a:t>The World Outside</a:t>
            </a:r>
            <a:endParaRPr lang="de-CH" sz="900" dirty="0">
              <a:latin typeface="Times" charset="0"/>
            </a:endParaRPr>
          </a:p>
        </p:txBody>
      </p:sp>
      <p:grpSp>
        <p:nvGrpSpPr>
          <p:cNvPr id="1081" name="Group 1080">
            <a:extLst>
              <a:ext uri="{FF2B5EF4-FFF2-40B4-BE49-F238E27FC236}">
                <a16:creationId xmlns:a16="http://schemas.microsoft.com/office/drawing/2014/main" id="{44005AFF-4F3F-717C-8DA7-0DC90F15B9FF}"/>
              </a:ext>
            </a:extLst>
          </p:cNvPr>
          <p:cNvGrpSpPr/>
          <p:nvPr/>
        </p:nvGrpSpPr>
        <p:grpSpPr>
          <a:xfrm>
            <a:off x="768926" y="1249437"/>
            <a:ext cx="2088224" cy="2157711"/>
            <a:chOff x="755584" y="1491630"/>
            <a:chExt cx="2088224" cy="2157711"/>
          </a:xfrm>
        </p:grpSpPr>
        <p:sp>
          <p:nvSpPr>
            <p:cNvPr id="6" name="TextBox 5">
              <a:extLst>
                <a:ext uri="{FF2B5EF4-FFF2-40B4-BE49-F238E27FC236}">
                  <a16:creationId xmlns:a16="http://schemas.microsoft.com/office/drawing/2014/main" id="{04A52C25-DCDF-47F3-1E34-9ED032D7B7A2}"/>
                </a:ext>
              </a:extLst>
            </p:cNvPr>
            <p:cNvSpPr txBox="1"/>
            <p:nvPr/>
          </p:nvSpPr>
          <p:spPr>
            <a:xfrm>
              <a:off x="755584" y="1500118"/>
              <a:ext cx="2088224" cy="2149223"/>
            </a:xfrm>
            <a:prstGeom prst="rect">
              <a:avLst/>
            </a:prstGeom>
            <a:solidFill>
              <a:schemeClr val="bg1">
                <a:lumMod val="95000"/>
              </a:schemeClr>
            </a:solidFill>
            <a:ln>
              <a:noFill/>
              <a:prstDash val="dash"/>
            </a:ln>
          </p:spPr>
          <p:txBody>
            <a:bodyPr wrap="square" lIns="0" tIns="0" rIns="0" bIns="0" rtlCol="0">
              <a:noAutofit/>
            </a:bodyPr>
            <a:lstStyle/>
            <a:p>
              <a:pPr algn="ctr">
                <a:lnSpc>
                  <a:spcPct val="110000"/>
                </a:lnSpc>
                <a:spcBef>
                  <a:spcPts val="0"/>
                </a:spcBef>
              </a:pPr>
              <a:r>
                <a:rPr lang="en-US" sz="1350" kern="1000" spc="23" dirty="0">
                  <a:latin typeface="+mn-lt"/>
                  <a:cs typeface="Franklin Gothic Book"/>
                </a:rPr>
                <a:t>     Control System</a:t>
              </a:r>
              <a:endParaRPr lang="de-CH" sz="1350" kern="1000" spc="23" dirty="0" err="1">
                <a:latin typeface="+mn-lt"/>
                <a:cs typeface="Franklin Gothic Book"/>
              </a:endParaRPr>
            </a:p>
          </p:txBody>
        </p:sp>
        <p:sp>
          <p:nvSpPr>
            <p:cNvPr id="9" name="TextBox 8">
              <a:extLst>
                <a:ext uri="{FF2B5EF4-FFF2-40B4-BE49-F238E27FC236}">
                  <a16:creationId xmlns:a16="http://schemas.microsoft.com/office/drawing/2014/main" id="{CDF765AD-F677-A48E-79FC-581BA3DE2BAD}"/>
                </a:ext>
              </a:extLst>
            </p:cNvPr>
            <p:cNvSpPr txBox="1"/>
            <p:nvPr/>
          </p:nvSpPr>
          <p:spPr>
            <a:xfrm>
              <a:off x="1017504" y="1902584"/>
              <a:ext cx="324037" cy="324036"/>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a:cs typeface="Franklin Gothic Book"/>
                </a:rPr>
                <a:t>IOC</a:t>
              </a:r>
              <a:endParaRPr lang="de-CH" sz="1050" kern="1000" spc="23" dirty="0" err="1">
                <a:cs typeface="Franklin Gothic Book"/>
              </a:endParaRPr>
            </a:p>
          </p:txBody>
        </p:sp>
        <p:pic>
          <p:nvPicPr>
            <p:cNvPr id="11" name="Picture 10" descr="EPICS - Wikipedia">
              <a:extLst>
                <a:ext uri="{FF2B5EF4-FFF2-40B4-BE49-F238E27FC236}">
                  <a16:creationId xmlns:a16="http://schemas.microsoft.com/office/drawing/2014/main" id="{B4B28305-10E9-9751-1C2D-AF7FDB3192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989" y="1491630"/>
              <a:ext cx="378042" cy="280095"/>
            </a:xfrm>
            <a:prstGeom prst="rect">
              <a:avLst/>
            </a:prstGeom>
          </p:spPr>
        </p:pic>
        <p:sp>
          <p:nvSpPr>
            <p:cNvPr id="25" name="TextBox 24">
              <a:extLst>
                <a:ext uri="{FF2B5EF4-FFF2-40B4-BE49-F238E27FC236}">
                  <a16:creationId xmlns:a16="http://schemas.microsoft.com/office/drawing/2014/main" id="{68F4FCDA-A658-EC35-BC3F-96DE44FB6A30}"/>
                </a:ext>
              </a:extLst>
            </p:cNvPr>
            <p:cNvSpPr txBox="1"/>
            <p:nvPr/>
          </p:nvSpPr>
          <p:spPr>
            <a:xfrm>
              <a:off x="1659040" y="1902584"/>
              <a:ext cx="324037" cy="324036"/>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a:cs typeface="Franklin Gothic Book"/>
                </a:rPr>
                <a:t>IOC</a:t>
              </a:r>
              <a:endParaRPr lang="de-CH" sz="1050" kern="1000" spc="23" dirty="0" err="1">
                <a:cs typeface="Franklin Gothic Book"/>
              </a:endParaRPr>
            </a:p>
          </p:txBody>
        </p:sp>
        <p:sp>
          <p:nvSpPr>
            <p:cNvPr id="26" name="TextBox 25">
              <a:extLst>
                <a:ext uri="{FF2B5EF4-FFF2-40B4-BE49-F238E27FC236}">
                  <a16:creationId xmlns:a16="http://schemas.microsoft.com/office/drawing/2014/main" id="{8C3AE5BD-765B-5518-9861-6C1BF0756F2E}"/>
                </a:ext>
              </a:extLst>
            </p:cNvPr>
            <p:cNvSpPr txBox="1"/>
            <p:nvPr/>
          </p:nvSpPr>
          <p:spPr>
            <a:xfrm>
              <a:off x="2299050" y="1902584"/>
              <a:ext cx="324037" cy="324036"/>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a:cs typeface="Franklin Gothic Book"/>
                </a:rPr>
                <a:t>IOC</a:t>
              </a:r>
              <a:endParaRPr lang="de-CH" sz="1050" kern="1000" spc="23" dirty="0" err="1">
                <a:cs typeface="Franklin Gothic Book"/>
              </a:endParaRPr>
            </a:p>
          </p:txBody>
        </p:sp>
        <p:sp>
          <p:nvSpPr>
            <p:cNvPr id="28" name="TextBox 27">
              <a:extLst>
                <a:ext uri="{FF2B5EF4-FFF2-40B4-BE49-F238E27FC236}">
                  <a16:creationId xmlns:a16="http://schemas.microsoft.com/office/drawing/2014/main" id="{8E11C137-6E22-887D-3384-76E0CF0BF052}"/>
                </a:ext>
              </a:extLst>
            </p:cNvPr>
            <p:cNvSpPr txBox="1"/>
            <p:nvPr/>
          </p:nvSpPr>
          <p:spPr>
            <a:xfrm>
              <a:off x="980992" y="3010623"/>
              <a:ext cx="710688" cy="517706"/>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err="1">
                  <a:cs typeface="Franklin Gothic Book"/>
                </a:rPr>
                <a:t>CaQtDm</a:t>
              </a:r>
              <a:r>
                <a:rPr lang="en-US" sz="1050" kern="1000" spc="23" dirty="0">
                  <a:cs typeface="Franklin Gothic Book"/>
                </a:rPr>
                <a:t> Panels</a:t>
              </a:r>
              <a:endParaRPr lang="de-CH" sz="1050" kern="1000" spc="23" dirty="0" err="1">
                <a:cs typeface="Franklin Gothic Book"/>
              </a:endParaRPr>
            </a:p>
          </p:txBody>
        </p:sp>
        <p:sp>
          <p:nvSpPr>
            <p:cNvPr id="29" name="TextBox 28">
              <a:extLst>
                <a:ext uri="{FF2B5EF4-FFF2-40B4-BE49-F238E27FC236}">
                  <a16:creationId xmlns:a16="http://schemas.microsoft.com/office/drawing/2014/main" id="{413BDB7C-5C0E-8F28-1F57-5624E56CBCEE}"/>
                </a:ext>
              </a:extLst>
            </p:cNvPr>
            <p:cNvSpPr txBox="1"/>
            <p:nvPr/>
          </p:nvSpPr>
          <p:spPr>
            <a:xfrm>
              <a:off x="1912399" y="3010623"/>
              <a:ext cx="710688" cy="517706"/>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a:cs typeface="Franklin Gothic Book"/>
                </a:rPr>
                <a:t>CS Apps</a:t>
              </a:r>
              <a:endParaRPr lang="de-CH" sz="1050" kern="1000" spc="23" dirty="0" err="1">
                <a:cs typeface="Franklin Gothic Book"/>
              </a:endParaRPr>
            </a:p>
          </p:txBody>
        </p:sp>
        <p:sp>
          <p:nvSpPr>
            <p:cNvPr id="30" name="TextBox 29">
              <a:extLst>
                <a:ext uri="{FF2B5EF4-FFF2-40B4-BE49-F238E27FC236}">
                  <a16:creationId xmlns:a16="http://schemas.microsoft.com/office/drawing/2014/main" id="{53A051F0-082C-C38B-93D5-847A654BA198}"/>
                </a:ext>
              </a:extLst>
            </p:cNvPr>
            <p:cNvSpPr txBox="1"/>
            <p:nvPr/>
          </p:nvSpPr>
          <p:spPr>
            <a:xfrm>
              <a:off x="1343388" y="2439746"/>
              <a:ext cx="469337" cy="324036"/>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err="1">
                  <a:cs typeface="Franklin Gothic Book"/>
                </a:rPr>
                <a:t>SoftIoc</a:t>
              </a:r>
              <a:endParaRPr lang="de-CH" sz="1050" kern="1000" spc="23" dirty="0" err="1">
                <a:cs typeface="Franklin Gothic Book"/>
              </a:endParaRPr>
            </a:p>
          </p:txBody>
        </p:sp>
        <p:cxnSp>
          <p:nvCxnSpPr>
            <p:cNvPr id="35" name="Straight Connector 34">
              <a:extLst>
                <a:ext uri="{FF2B5EF4-FFF2-40B4-BE49-F238E27FC236}">
                  <a16:creationId xmlns:a16="http://schemas.microsoft.com/office/drawing/2014/main" id="{27AC9687-17F0-DFCF-B9CD-CB2C5189683C}"/>
                </a:ext>
              </a:extLst>
            </p:cNvPr>
            <p:cNvCxnSpPr>
              <a:cxnSpLocks/>
            </p:cNvCxnSpPr>
            <p:nvPr/>
          </p:nvCxnSpPr>
          <p:spPr bwMode="auto">
            <a:xfrm>
              <a:off x="1264328" y="2194488"/>
              <a:ext cx="180590" cy="245258"/>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EEC4A6D-FC81-405E-0C48-F4379DC43C85}"/>
                </a:ext>
              </a:extLst>
            </p:cNvPr>
            <p:cNvCxnSpPr>
              <a:cxnSpLocks/>
              <a:endCxn id="25" idx="1"/>
            </p:cNvCxnSpPr>
            <p:nvPr/>
          </p:nvCxnSpPr>
          <p:spPr bwMode="auto">
            <a:xfrm>
              <a:off x="1357744" y="2064602"/>
              <a:ext cx="301296" cy="0"/>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6F32866-4E8E-452B-4C85-08BA477109AC}"/>
                </a:ext>
              </a:extLst>
            </p:cNvPr>
            <p:cNvCxnSpPr>
              <a:cxnSpLocks/>
            </p:cNvCxnSpPr>
            <p:nvPr/>
          </p:nvCxnSpPr>
          <p:spPr bwMode="auto">
            <a:xfrm>
              <a:off x="1983077" y="2064602"/>
              <a:ext cx="301296" cy="0"/>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4C37A84-92FC-EB42-E5F8-0C4C10FD3394}"/>
                </a:ext>
              </a:extLst>
            </p:cNvPr>
            <p:cNvCxnSpPr>
              <a:cxnSpLocks/>
              <a:endCxn id="26" idx="2"/>
            </p:cNvCxnSpPr>
            <p:nvPr/>
          </p:nvCxnSpPr>
          <p:spPr bwMode="auto">
            <a:xfrm flipV="1">
              <a:off x="2284373" y="2226620"/>
              <a:ext cx="176696" cy="770569"/>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8541F10-1BE2-A658-9DD1-20132CF840C4}"/>
                </a:ext>
              </a:extLst>
            </p:cNvPr>
            <p:cNvCxnSpPr>
              <a:cxnSpLocks/>
            </p:cNvCxnSpPr>
            <p:nvPr/>
          </p:nvCxnSpPr>
          <p:spPr bwMode="auto">
            <a:xfrm>
              <a:off x="1889800" y="2235108"/>
              <a:ext cx="279832" cy="776144"/>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AD172A3-C700-88E2-B451-2EC8375DAB95}"/>
                </a:ext>
              </a:extLst>
            </p:cNvPr>
            <p:cNvCxnSpPr>
              <a:cxnSpLocks/>
              <a:stCxn id="25" idx="2"/>
            </p:cNvCxnSpPr>
            <p:nvPr/>
          </p:nvCxnSpPr>
          <p:spPr bwMode="auto">
            <a:xfrm flipH="1">
              <a:off x="1683571" y="2226620"/>
              <a:ext cx="137488" cy="213126"/>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96CAB92-8039-9C4D-E752-0CA836E4ECB1}"/>
                </a:ext>
              </a:extLst>
            </p:cNvPr>
            <p:cNvCxnSpPr>
              <a:cxnSpLocks/>
            </p:cNvCxnSpPr>
            <p:nvPr/>
          </p:nvCxnSpPr>
          <p:spPr bwMode="auto">
            <a:xfrm>
              <a:off x="1097614" y="2209514"/>
              <a:ext cx="81908" cy="801109"/>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69E8FBD-49DA-1A9B-409A-E80A9EEFA37A}"/>
                </a:ext>
              </a:extLst>
            </p:cNvPr>
            <p:cNvCxnSpPr>
              <a:cxnSpLocks/>
            </p:cNvCxnSpPr>
            <p:nvPr/>
          </p:nvCxnSpPr>
          <p:spPr bwMode="auto">
            <a:xfrm>
              <a:off x="1542497" y="2755510"/>
              <a:ext cx="0" cy="241679"/>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8" name="Rectangular Callout 57">
            <a:extLst>
              <a:ext uri="{FF2B5EF4-FFF2-40B4-BE49-F238E27FC236}">
                <a16:creationId xmlns:a16="http://schemas.microsoft.com/office/drawing/2014/main" id="{00670B50-29B7-6993-2ADE-7C2528908ACC}"/>
              </a:ext>
            </a:extLst>
          </p:cNvPr>
          <p:cNvSpPr/>
          <p:nvPr/>
        </p:nvSpPr>
        <p:spPr bwMode="auto">
          <a:xfrm>
            <a:off x="683571" y="4227934"/>
            <a:ext cx="2181448" cy="206352"/>
          </a:xfrm>
          <a:prstGeom prst="wedgeRectCallout">
            <a:avLst>
              <a:gd name="adj1" fmla="val 18056"/>
              <a:gd name="adj2" fmla="val 35407"/>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spcBef>
                <a:spcPct val="0"/>
              </a:spcBef>
            </a:pPr>
            <a:r>
              <a:rPr lang="en-US" sz="900" dirty="0">
                <a:latin typeface="Times" charset="0"/>
              </a:rPr>
              <a:t>Machine Operators, Technical Specialists</a:t>
            </a:r>
            <a:endParaRPr lang="de-CH" sz="900" dirty="0">
              <a:latin typeface="Times" charset="0"/>
            </a:endParaRPr>
          </a:p>
        </p:txBody>
      </p:sp>
      <p:pic>
        <p:nvPicPr>
          <p:cNvPr id="1029" name="Graphic 1028" descr="Hill scene with solid fill">
            <a:extLst>
              <a:ext uri="{FF2B5EF4-FFF2-40B4-BE49-F238E27FC236}">
                <a16:creationId xmlns:a16="http://schemas.microsoft.com/office/drawing/2014/main" id="{CC55C374-8EF7-478B-FF24-EE503D542B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50227" y="1879941"/>
            <a:ext cx="452595" cy="452595"/>
          </a:xfrm>
          <a:prstGeom prst="rect">
            <a:avLst/>
          </a:prstGeom>
        </p:spPr>
      </p:pic>
      <p:pic>
        <p:nvPicPr>
          <p:cNvPr id="1031" name="Graphic 1030" descr="Bus with solid fill">
            <a:extLst>
              <a:ext uri="{FF2B5EF4-FFF2-40B4-BE49-F238E27FC236}">
                <a16:creationId xmlns:a16="http://schemas.microsoft.com/office/drawing/2014/main" id="{25BA06B8-F017-7752-A595-8813B1FDBDF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65041" y="1228849"/>
            <a:ext cx="515097" cy="515097"/>
          </a:xfrm>
          <a:prstGeom prst="rect">
            <a:avLst/>
          </a:prstGeom>
        </p:spPr>
      </p:pic>
      <p:pic>
        <p:nvPicPr>
          <p:cNvPr id="1033" name="Graphic 1032" descr="Train with solid fill">
            <a:extLst>
              <a:ext uri="{FF2B5EF4-FFF2-40B4-BE49-F238E27FC236}">
                <a16:creationId xmlns:a16="http://schemas.microsoft.com/office/drawing/2014/main" id="{D9862F4F-530F-DD09-1119-12E76095754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40352" y="1254485"/>
            <a:ext cx="452595" cy="452595"/>
          </a:xfrm>
          <a:prstGeom prst="rect">
            <a:avLst/>
          </a:prstGeom>
        </p:spPr>
      </p:pic>
      <p:pic>
        <p:nvPicPr>
          <p:cNvPr id="1035" name="Graphic 1034" descr="Work from home Wi-Fi with solid fill">
            <a:extLst>
              <a:ext uri="{FF2B5EF4-FFF2-40B4-BE49-F238E27FC236}">
                <a16:creationId xmlns:a16="http://schemas.microsoft.com/office/drawing/2014/main" id="{1D2D5583-BEF9-F6AE-38FB-7C8D279340E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94215" y="2572240"/>
            <a:ext cx="515087" cy="515087"/>
          </a:xfrm>
          <a:prstGeom prst="rect">
            <a:avLst/>
          </a:prstGeom>
        </p:spPr>
      </p:pic>
      <p:pic>
        <p:nvPicPr>
          <p:cNvPr id="1037" name="Graphic 1036" descr="City with solid fill">
            <a:extLst>
              <a:ext uri="{FF2B5EF4-FFF2-40B4-BE49-F238E27FC236}">
                <a16:creationId xmlns:a16="http://schemas.microsoft.com/office/drawing/2014/main" id="{021508FF-2082-95A0-AE1E-75E9B3B1B88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85458" y="1856044"/>
            <a:ext cx="554697" cy="554697"/>
          </a:xfrm>
          <a:prstGeom prst="rect">
            <a:avLst/>
          </a:prstGeom>
        </p:spPr>
      </p:pic>
      <p:sp>
        <p:nvSpPr>
          <p:cNvPr id="1038" name="Rectangular Callout 1037">
            <a:extLst>
              <a:ext uri="{FF2B5EF4-FFF2-40B4-BE49-F238E27FC236}">
                <a16:creationId xmlns:a16="http://schemas.microsoft.com/office/drawing/2014/main" id="{38A232E0-FB3F-88B4-4B73-727BAA173A63}"/>
              </a:ext>
            </a:extLst>
          </p:cNvPr>
          <p:cNvSpPr/>
          <p:nvPr/>
        </p:nvSpPr>
        <p:spPr bwMode="auto">
          <a:xfrm>
            <a:off x="6228184" y="4227934"/>
            <a:ext cx="2481852" cy="201662"/>
          </a:xfrm>
          <a:prstGeom prst="wedgeRectCallout">
            <a:avLst>
              <a:gd name="adj1" fmla="val 18056"/>
              <a:gd name="adj2" fmla="val 35407"/>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spcBef>
                <a:spcPct val="0"/>
              </a:spcBef>
            </a:pPr>
            <a:r>
              <a:rPr lang="en-US" sz="900" dirty="0" err="1">
                <a:latin typeface="Times" charset="0"/>
              </a:rPr>
              <a:t>Pikett</a:t>
            </a:r>
            <a:r>
              <a:rPr lang="en-US" sz="900" dirty="0">
                <a:latin typeface="Times" charset="0"/>
              </a:rPr>
              <a:t> Teams, Commuters, Remote Workers…</a:t>
            </a:r>
            <a:br>
              <a:rPr lang="en-US" sz="900" dirty="0">
                <a:latin typeface="Times" charset="0"/>
              </a:rPr>
            </a:br>
            <a:endParaRPr lang="de-CH" sz="900" dirty="0">
              <a:latin typeface="Times" charset="0"/>
            </a:endParaRPr>
          </a:p>
        </p:txBody>
      </p:sp>
      <p:grpSp>
        <p:nvGrpSpPr>
          <p:cNvPr id="1082" name="Group 1081">
            <a:extLst>
              <a:ext uri="{FF2B5EF4-FFF2-40B4-BE49-F238E27FC236}">
                <a16:creationId xmlns:a16="http://schemas.microsoft.com/office/drawing/2014/main" id="{4C9419E7-4927-FC2F-0989-CA66F085424D}"/>
              </a:ext>
            </a:extLst>
          </p:cNvPr>
          <p:cNvGrpSpPr/>
          <p:nvPr/>
        </p:nvGrpSpPr>
        <p:grpSpPr>
          <a:xfrm>
            <a:off x="1288109" y="3497456"/>
            <a:ext cx="1245528" cy="648072"/>
            <a:chOff x="1288109" y="3772472"/>
            <a:chExt cx="1245528" cy="648072"/>
          </a:xfrm>
        </p:grpSpPr>
        <p:pic>
          <p:nvPicPr>
            <p:cNvPr id="32" name="Picture 31" descr="File:System-users-3.svg - Wikimedia Commons">
              <a:extLst>
                <a:ext uri="{FF2B5EF4-FFF2-40B4-BE49-F238E27FC236}">
                  <a16:creationId xmlns:a16="http://schemas.microsoft.com/office/drawing/2014/main" id="{E2E282B4-1974-021B-580C-EDCDF2F198B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885565" y="3772472"/>
              <a:ext cx="648072" cy="648072"/>
            </a:xfrm>
            <a:prstGeom prst="rect">
              <a:avLst/>
            </a:prstGeom>
          </p:spPr>
        </p:pic>
        <p:pic>
          <p:nvPicPr>
            <p:cNvPr id="1040" name="Graphic 1039" descr="Computer with solid fill">
              <a:extLst>
                <a:ext uri="{FF2B5EF4-FFF2-40B4-BE49-F238E27FC236}">
                  <a16:creationId xmlns:a16="http://schemas.microsoft.com/office/drawing/2014/main" id="{A09A301B-A1D4-A0D6-7C2E-C48FFC9694A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288109" y="3906654"/>
              <a:ext cx="383222" cy="383222"/>
            </a:xfrm>
            <a:prstGeom prst="rect">
              <a:avLst/>
            </a:prstGeom>
          </p:spPr>
        </p:pic>
      </p:grpSp>
      <p:sp>
        <p:nvSpPr>
          <p:cNvPr id="1048" name="Rectangular Callout 1047">
            <a:extLst>
              <a:ext uri="{FF2B5EF4-FFF2-40B4-BE49-F238E27FC236}">
                <a16:creationId xmlns:a16="http://schemas.microsoft.com/office/drawing/2014/main" id="{FF716758-82E2-EE6B-039F-89E1A46281D0}"/>
              </a:ext>
            </a:extLst>
          </p:cNvPr>
          <p:cNvSpPr/>
          <p:nvPr/>
        </p:nvSpPr>
        <p:spPr bwMode="auto">
          <a:xfrm>
            <a:off x="3816683" y="4236409"/>
            <a:ext cx="1243813" cy="206352"/>
          </a:xfrm>
          <a:prstGeom prst="wedgeRectCallout">
            <a:avLst>
              <a:gd name="adj1" fmla="val 18056"/>
              <a:gd name="adj2" fmla="val 35407"/>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spcBef>
                <a:spcPct val="0"/>
              </a:spcBef>
            </a:pPr>
            <a:r>
              <a:rPr lang="en-US" sz="900" dirty="0">
                <a:latin typeface="Times" charset="0"/>
              </a:rPr>
              <a:t>PSI Campus Workers</a:t>
            </a:r>
            <a:endParaRPr lang="de-CH" sz="900" dirty="0">
              <a:latin typeface="Times" charset="0"/>
            </a:endParaRPr>
          </a:p>
        </p:txBody>
      </p:sp>
      <p:pic>
        <p:nvPicPr>
          <p:cNvPr id="1053" name="Picture 10" descr="Python (programming language) - Wikipedia">
            <a:extLst>
              <a:ext uri="{FF2B5EF4-FFF2-40B4-BE49-F238E27FC236}">
                <a16:creationId xmlns:a16="http://schemas.microsoft.com/office/drawing/2014/main" id="{52576B70-5CC8-0FA3-B6FC-E5F4F47D190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634883" y="5876003"/>
            <a:ext cx="434643" cy="476401"/>
          </a:xfrm>
          <a:prstGeom prst="rect">
            <a:avLst/>
          </a:prstGeom>
          <a:noFill/>
          <a:extLst>
            <a:ext uri="{909E8E84-426E-40DD-AFC4-6F175D3DCCD1}">
              <a14:hiddenFill xmlns:a14="http://schemas.microsoft.com/office/drawing/2010/main">
                <a:solidFill>
                  <a:srgbClr val="FFFFFF"/>
                </a:solidFill>
              </a14:hiddenFill>
            </a:ext>
          </a:extLst>
        </p:spPr>
      </p:pic>
      <p:grpSp>
        <p:nvGrpSpPr>
          <p:cNvPr id="1080" name="Group 1079">
            <a:extLst>
              <a:ext uri="{FF2B5EF4-FFF2-40B4-BE49-F238E27FC236}">
                <a16:creationId xmlns:a16="http://schemas.microsoft.com/office/drawing/2014/main" id="{42D5E45B-E997-BB29-4A35-A225676C1FA5}"/>
              </a:ext>
            </a:extLst>
          </p:cNvPr>
          <p:cNvGrpSpPr/>
          <p:nvPr/>
        </p:nvGrpSpPr>
        <p:grpSpPr>
          <a:xfrm>
            <a:off x="6479449" y="3323680"/>
            <a:ext cx="1878155" cy="736902"/>
            <a:chOff x="6479449" y="3598696"/>
            <a:chExt cx="1878155" cy="736902"/>
          </a:xfrm>
        </p:grpSpPr>
        <p:pic>
          <p:nvPicPr>
            <p:cNvPr id="14" name="Picture 13" descr="File:System-users-3.svg - Wikimedia Commons">
              <a:extLst>
                <a:ext uri="{FF2B5EF4-FFF2-40B4-BE49-F238E27FC236}">
                  <a16:creationId xmlns:a16="http://schemas.microsoft.com/office/drawing/2014/main" id="{EB27A9BB-AF78-0A17-C64A-58CD797D262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003923" y="3927751"/>
              <a:ext cx="353681" cy="353681"/>
            </a:xfrm>
            <a:prstGeom prst="rect">
              <a:avLst/>
            </a:prstGeom>
          </p:spPr>
        </p:pic>
        <p:grpSp>
          <p:nvGrpSpPr>
            <p:cNvPr id="1057" name="Group 1056">
              <a:extLst>
                <a:ext uri="{FF2B5EF4-FFF2-40B4-BE49-F238E27FC236}">
                  <a16:creationId xmlns:a16="http://schemas.microsoft.com/office/drawing/2014/main" id="{1DAE4F59-FD1D-08A5-A227-4AF32E575126}"/>
                </a:ext>
              </a:extLst>
            </p:cNvPr>
            <p:cNvGrpSpPr/>
            <p:nvPr/>
          </p:nvGrpSpPr>
          <p:grpSpPr>
            <a:xfrm>
              <a:off x="6479449" y="3598696"/>
              <a:ext cx="866326" cy="736902"/>
              <a:chOff x="6479449" y="3598696"/>
              <a:chExt cx="866326" cy="736902"/>
            </a:xfrm>
          </p:grpSpPr>
          <p:pic>
            <p:nvPicPr>
              <p:cNvPr id="1054" name="Graphic 1053" descr="Phone Vibration with solid fill">
                <a:extLst>
                  <a:ext uri="{FF2B5EF4-FFF2-40B4-BE49-F238E27FC236}">
                    <a16:creationId xmlns:a16="http://schemas.microsoft.com/office/drawing/2014/main" id="{D67EF840-09E9-B78B-8C54-3EB82ECF496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57864" y="3981918"/>
                <a:ext cx="353680" cy="353680"/>
              </a:xfrm>
              <a:prstGeom prst="rect">
                <a:avLst/>
              </a:prstGeom>
            </p:spPr>
          </p:pic>
          <p:pic>
            <p:nvPicPr>
              <p:cNvPr id="1055" name="Graphic 1054" descr="Computer with solid fill">
                <a:extLst>
                  <a:ext uri="{FF2B5EF4-FFF2-40B4-BE49-F238E27FC236}">
                    <a16:creationId xmlns:a16="http://schemas.microsoft.com/office/drawing/2014/main" id="{31C852B5-6C6C-CF47-A831-F928138634F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479449" y="3598696"/>
                <a:ext cx="383222" cy="383222"/>
              </a:xfrm>
              <a:prstGeom prst="rect">
                <a:avLst/>
              </a:prstGeom>
            </p:spPr>
          </p:pic>
          <p:pic>
            <p:nvPicPr>
              <p:cNvPr id="1056" name="Graphic 1055" descr="Laptop with solid fill">
                <a:extLst>
                  <a:ext uri="{FF2B5EF4-FFF2-40B4-BE49-F238E27FC236}">
                    <a16:creationId xmlns:a16="http://schemas.microsoft.com/office/drawing/2014/main" id="{308B4955-5051-ACAD-43C8-10856938761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960589" y="3598696"/>
                <a:ext cx="385186" cy="385186"/>
              </a:xfrm>
              <a:prstGeom prst="rect">
                <a:avLst/>
              </a:prstGeom>
            </p:spPr>
          </p:pic>
        </p:grpSp>
      </p:grpSp>
      <p:grpSp>
        <p:nvGrpSpPr>
          <p:cNvPr id="1058" name="Group 1057">
            <a:extLst>
              <a:ext uri="{FF2B5EF4-FFF2-40B4-BE49-F238E27FC236}">
                <a16:creationId xmlns:a16="http://schemas.microsoft.com/office/drawing/2014/main" id="{E1179D92-EA58-39F3-88EB-0C65E0DF8461}"/>
              </a:ext>
            </a:extLst>
          </p:cNvPr>
          <p:cNvGrpSpPr/>
          <p:nvPr/>
        </p:nvGrpSpPr>
        <p:grpSpPr>
          <a:xfrm>
            <a:off x="4042798" y="2283718"/>
            <a:ext cx="385186" cy="794977"/>
            <a:chOff x="6929186" y="3521667"/>
            <a:chExt cx="385186" cy="794977"/>
          </a:xfrm>
        </p:grpSpPr>
        <p:pic>
          <p:nvPicPr>
            <p:cNvPr id="1059" name="Graphic 1058" descr="Phone Vibration with solid fill">
              <a:extLst>
                <a:ext uri="{FF2B5EF4-FFF2-40B4-BE49-F238E27FC236}">
                  <a16:creationId xmlns:a16="http://schemas.microsoft.com/office/drawing/2014/main" id="{C791397E-FB69-848D-CE09-8CBF1D3FA8A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929186" y="3962964"/>
              <a:ext cx="353680" cy="353680"/>
            </a:xfrm>
            <a:prstGeom prst="rect">
              <a:avLst/>
            </a:prstGeom>
          </p:spPr>
        </p:pic>
        <p:pic>
          <p:nvPicPr>
            <p:cNvPr id="1061" name="Graphic 1060" descr="Laptop with solid fill">
              <a:extLst>
                <a:ext uri="{FF2B5EF4-FFF2-40B4-BE49-F238E27FC236}">
                  <a16:creationId xmlns:a16="http://schemas.microsoft.com/office/drawing/2014/main" id="{F2E1A45B-62B5-BF10-9FA4-2017161A5F4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929186" y="3521667"/>
              <a:ext cx="385186" cy="385186"/>
            </a:xfrm>
            <a:prstGeom prst="rect">
              <a:avLst/>
            </a:prstGeom>
          </p:spPr>
        </p:pic>
      </p:grpSp>
      <p:grpSp>
        <p:nvGrpSpPr>
          <p:cNvPr id="1078" name="Group 1077">
            <a:extLst>
              <a:ext uri="{FF2B5EF4-FFF2-40B4-BE49-F238E27FC236}">
                <a16:creationId xmlns:a16="http://schemas.microsoft.com/office/drawing/2014/main" id="{347DDCAD-A84C-A3AA-262E-EB371CD8B172}"/>
              </a:ext>
            </a:extLst>
          </p:cNvPr>
          <p:cNvGrpSpPr/>
          <p:nvPr/>
        </p:nvGrpSpPr>
        <p:grpSpPr>
          <a:xfrm>
            <a:off x="3131840" y="3528429"/>
            <a:ext cx="769948" cy="411473"/>
            <a:chOff x="3408435" y="1782309"/>
            <a:chExt cx="463445" cy="411473"/>
          </a:xfrm>
        </p:grpSpPr>
        <p:sp>
          <p:nvSpPr>
            <p:cNvPr id="1071" name="Right Arrow 1070">
              <a:extLst>
                <a:ext uri="{FF2B5EF4-FFF2-40B4-BE49-F238E27FC236}">
                  <a16:creationId xmlns:a16="http://schemas.microsoft.com/office/drawing/2014/main" id="{4B341515-52EE-8CB2-74A2-8AB141A74826}"/>
                </a:ext>
              </a:extLst>
            </p:cNvPr>
            <p:cNvSpPr/>
            <p:nvPr/>
          </p:nvSpPr>
          <p:spPr bwMode="auto">
            <a:xfrm>
              <a:off x="3408436" y="2005547"/>
              <a:ext cx="463444" cy="188235"/>
            </a:xfrm>
            <a:prstGeom prst="righ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H" sz="2400" b="0" i="0" u="none" strike="noStrike" cap="none" normalizeH="0" baseline="0" dirty="0">
                <a:ln>
                  <a:noFill/>
                </a:ln>
                <a:solidFill>
                  <a:schemeClr val="tx1"/>
                </a:solidFill>
                <a:effectLst/>
                <a:latin typeface="Times" charset="0"/>
              </a:endParaRPr>
            </a:p>
          </p:txBody>
        </p:sp>
        <p:sp>
          <p:nvSpPr>
            <p:cNvPr id="1075" name="TextBox 1074">
              <a:extLst>
                <a:ext uri="{FF2B5EF4-FFF2-40B4-BE49-F238E27FC236}">
                  <a16:creationId xmlns:a16="http://schemas.microsoft.com/office/drawing/2014/main" id="{52A603B0-8956-EBE6-BA17-CFA12F234788}"/>
                </a:ext>
              </a:extLst>
            </p:cNvPr>
            <p:cNvSpPr txBox="1"/>
            <p:nvPr/>
          </p:nvSpPr>
          <p:spPr>
            <a:xfrm>
              <a:off x="3408435" y="1782309"/>
              <a:ext cx="390084"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EPICS ca</a:t>
              </a:r>
              <a:endParaRPr lang="en-CH" sz="1000" dirty="0">
                <a:solidFill>
                  <a:srgbClr val="000000"/>
                </a:solidFill>
                <a:latin typeface="Calibri"/>
              </a:endParaRPr>
            </a:p>
          </p:txBody>
        </p:sp>
      </p:grpSp>
      <p:sp>
        <p:nvSpPr>
          <p:cNvPr id="1086" name="Inhaltsplatzhalter 1">
            <a:extLst>
              <a:ext uri="{FF2B5EF4-FFF2-40B4-BE49-F238E27FC236}">
                <a16:creationId xmlns:a16="http://schemas.microsoft.com/office/drawing/2014/main" id="{55445F61-E838-A487-F62D-1DB5C5EF4969}"/>
              </a:ext>
            </a:extLst>
          </p:cNvPr>
          <p:cNvSpPr txBox="1">
            <a:spLocks/>
          </p:cNvSpPr>
          <p:nvPr/>
        </p:nvSpPr>
        <p:spPr>
          <a:xfrm>
            <a:off x="899592" y="4506780"/>
            <a:ext cx="7697879" cy="303135"/>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400" kern="1000" dirty="0">
                <a:solidFill>
                  <a:srgbClr val="686868"/>
                </a:solidFill>
                <a:latin typeface="+mj-lt"/>
                <a:ea typeface="+mj-ea"/>
                <a:cs typeface="+mj-cs"/>
              </a:rPr>
              <a:t>…if you want to speak to a wide audience it helps if you speak in the user’s language ! </a:t>
            </a:r>
            <a:endParaRPr lang="en-GB" sz="1600" kern="1000" dirty="0">
              <a:solidFill>
                <a:srgbClr val="686868"/>
              </a:solidFill>
              <a:latin typeface="+mj-lt"/>
              <a:ea typeface="+mj-ea"/>
              <a:cs typeface="+mj-cs"/>
            </a:endParaRPr>
          </a:p>
        </p:txBody>
      </p:sp>
      <p:sp>
        <p:nvSpPr>
          <p:cNvPr id="1087" name="TextBox 1086">
            <a:extLst>
              <a:ext uri="{FF2B5EF4-FFF2-40B4-BE49-F238E27FC236}">
                <a16:creationId xmlns:a16="http://schemas.microsoft.com/office/drawing/2014/main" id="{81F3B52F-D905-5E73-129F-00E5C1190E30}"/>
              </a:ext>
            </a:extLst>
          </p:cNvPr>
          <p:cNvSpPr txBox="1"/>
          <p:nvPr/>
        </p:nvSpPr>
        <p:spPr>
          <a:xfrm>
            <a:off x="2058598" y="2240958"/>
            <a:ext cx="146730"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ca</a:t>
            </a:r>
            <a:endParaRPr lang="en-CH" sz="1000" dirty="0">
              <a:solidFill>
                <a:srgbClr val="000000"/>
              </a:solidFill>
              <a:latin typeface="Calibri"/>
            </a:endParaRPr>
          </a:p>
        </p:txBody>
      </p:sp>
      <p:sp>
        <p:nvSpPr>
          <p:cNvPr id="1090" name="TextBox 1089">
            <a:extLst>
              <a:ext uri="{FF2B5EF4-FFF2-40B4-BE49-F238E27FC236}">
                <a16:creationId xmlns:a16="http://schemas.microsoft.com/office/drawing/2014/main" id="{9AEF4109-2BB7-7E9D-45E3-50C246716273}"/>
              </a:ext>
            </a:extLst>
          </p:cNvPr>
          <p:cNvSpPr txBox="1"/>
          <p:nvPr/>
        </p:nvSpPr>
        <p:spPr>
          <a:xfrm>
            <a:off x="2069619" y="1657705"/>
            <a:ext cx="146730"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ca</a:t>
            </a:r>
            <a:endParaRPr lang="en-CH" sz="1000" dirty="0">
              <a:solidFill>
                <a:srgbClr val="000000"/>
              </a:solidFill>
              <a:latin typeface="Calibri"/>
            </a:endParaRPr>
          </a:p>
        </p:txBody>
      </p:sp>
      <p:sp>
        <p:nvSpPr>
          <p:cNvPr id="1091" name="TextBox 1090">
            <a:extLst>
              <a:ext uri="{FF2B5EF4-FFF2-40B4-BE49-F238E27FC236}">
                <a16:creationId xmlns:a16="http://schemas.microsoft.com/office/drawing/2014/main" id="{2E10BD2F-1BA1-E383-9F4B-C83E6E75040D}"/>
              </a:ext>
            </a:extLst>
          </p:cNvPr>
          <p:cNvSpPr txBox="1"/>
          <p:nvPr/>
        </p:nvSpPr>
        <p:spPr>
          <a:xfrm>
            <a:off x="1206427" y="2564018"/>
            <a:ext cx="146730"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ca</a:t>
            </a:r>
            <a:endParaRPr lang="en-CH" sz="1000" dirty="0">
              <a:solidFill>
                <a:srgbClr val="000000"/>
              </a:solidFill>
              <a:latin typeface="Calibri"/>
            </a:endParaRPr>
          </a:p>
        </p:txBody>
      </p:sp>
      <p:sp>
        <p:nvSpPr>
          <p:cNvPr id="1092" name="TextBox 1091">
            <a:extLst>
              <a:ext uri="{FF2B5EF4-FFF2-40B4-BE49-F238E27FC236}">
                <a16:creationId xmlns:a16="http://schemas.microsoft.com/office/drawing/2014/main" id="{534F5A59-C9D0-1F57-AE1C-36355A87586E}"/>
              </a:ext>
            </a:extLst>
          </p:cNvPr>
          <p:cNvSpPr txBox="1"/>
          <p:nvPr/>
        </p:nvSpPr>
        <p:spPr>
          <a:xfrm>
            <a:off x="2365855" y="2584765"/>
            <a:ext cx="146730"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ca</a:t>
            </a:r>
            <a:endParaRPr lang="en-CH" sz="1000" dirty="0">
              <a:solidFill>
                <a:srgbClr val="000000"/>
              </a:solidFill>
              <a:latin typeface="Calibri"/>
            </a:endParaRPr>
          </a:p>
        </p:txBody>
      </p:sp>
      <p:sp>
        <p:nvSpPr>
          <p:cNvPr id="1093" name="TextBox 1092">
            <a:extLst>
              <a:ext uri="{FF2B5EF4-FFF2-40B4-BE49-F238E27FC236}">
                <a16:creationId xmlns:a16="http://schemas.microsoft.com/office/drawing/2014/main" id="{D6570568-2820-16B7-7589-B9C26F217677}"/>
              </a:ext>
            </a:extLst>
          </p:cNvPr>
          <p:cNvSpPr txBox="1"/>
          <p:nvPr/>
        </p:nvSpPr>
        <p:spPr>
          <a:xfrm>
            <a:off x="1444668" y="1640001"/>
            <a:ext cx="146730"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ca</a:t>
            </a:r>
            <a:endParaRPr lang="en-CH" sz="1000" dirty="0">
              <a:solidFill>
                <a:srgbClr val="000000"/>
              </a:solidFill>
              <a:latin typeface="Calibri"/>
            </a:endParaRPr>
          </a:p>
        </p:txBody>
      </p:sp>
      <p:sp>
        <p:nvSpPr>
          <p:cNvPr id="1095" name="TextBox 1094">
            <a:extLst>
              <a:ext uri="{FF2B5EF4-FFF2-40B4-BE49-F238E27FC236}">
                <a16:creationId xmlns:a16="http://schemas.microsoft.com/office/drawing/2014/main" id="{A524F637-A6BF-1518-F163-4D26A32C16F3}"/>
              </a:ext>
            </a:extLst>
          </p:cNvPr>
          <p:cNvSpPr txBox="1"/>
          <p:nvPr/>
        </p:nvSpPr>
        <p:spPr>
          <a:xfrm>
            <a:off x="5820042" y="843558"/>
            <a:ext cx="168213" cy="307903"/>
          </a:xfrm>
          <a:prstGeom prst="rect">
            <a:avLst/>
          </a:prstGeom>
          <a:noFill/>
        </p:spPr>
        <p:txBody>
          <a:bodyPr vert="vert"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DMZ</a:t>
            </a:r>
            <a:endParaRPr lang="en-CH" sz="1000" dirty="0">
              <a:solidFill>
                <a:srgbClr val="000000"/>
              </a:solidFill>
              <a:latin typeface="Calibri"/>
            </a:endParaRPr>
          </a:p>
        </p:txBody>
      </p:sp>
      <p:sp>
        <p:nvSpPr>
          <p:cNvPr id="1097" name="Inhaltsplatzhalter 1">
            <a:extLst>
              <a:ext uri="{FF2B5EF4-FFF2-40B4-BE49-F238E27FC236}">
                <a16:creationId xmlns:a16="http://schemas.microsoft.com/office/drawing/2014/main" id="{F184BA9D-E06A-3B0B-FAA4-06CC01AA80FB}"/>
              </a:ext>
            </a:extLst>
          </p:cNvPr>
          <p:cNvSpPr txBox="1">
            <a:spLocks/>
          </p:cNvSpPr>
          <p:nvPr/>
        </p:nvSpPr>
        <p:spPr>
          <a:xfrm>
            <a:off x="2196077" y="4809915"/>
            <a:ext cx="6345508" cy="289413"/>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400" kern="1000" dirty="0">
                <a:solidFill>
                  <a:srgbClr val="686868"/>
                </a:solidFill>
                <a:latin typeface="+mj-lt"/>
                <a:ea typeface="+mj-ea"/>
                <a:cs typeface="+mj-cs"/>
              </a:rPr>
              <a:t>=&gt; we need an </a:t>
            </a:r>
            <a:r>
              <a:rPr lang="en-GB" sz="1400" b="1" kern="1000" dirty="0">
                <a:solidFill>
                  <a:srgbClr val="686868"/>
                </a:solidFill>
                <a:latin typeface="+mj-lt"/>
                <a:ea typeface="+mj-ea"/>
                <a:cs typeface="+mj-cs"/>
              </a:rPr>
              <a:t>EPICS-&gt;HTTP Gateway</a:t>
            </a:r>
            <a:endParaRPr lang="en-GB" sz="1600" b="1" kern="1000" dirty="0">
              <a:solidFill>
                <a:srgbClr val="686868"/>
              </a:solidFill>
              <a:latin typeface="+mj-lt"/>
              <a:ea typeface="+mj-ea"/>
              <a:cs typeface="+mj-cs"/>
            </a:endParaRPr>
          </a:p>
        </p:txBody>
      </p:sp>
      <p:grpSp>
        <p:nvGrpSpPr>
          <p:cNvPr id="1101" name="Group 1100">
            <a:extLst>
              <a:ext uri="{FF2B5EF4-FFF2-40B4-BE49-F238E27FC236}">
                <a16:creationId xmlns:a16="http://schemas.microsoft.com/office/drawing/2014/main" id="{76A74563-47CA-F660-5E99-95CE90F22AB1}"/>
              </a:ext>
            </a:extLst>
          </p:cNvPr>
          <p:cNvGrpSpPr/>
          <p:nvPr/>
        </p:nvGrpSpPr>
        <p:grpSpPr>
          <a:xfrm>
            <a:off x="3131840" y="1615049"/>
            <a:ext cx="3071015" cy="328733"/>
            <a:chOff x="3229175" y="3034860"/>
            <a:chExt cx="3071015" cy="328733"/>
          </a:xfrm>
        </p:grpSpPr>
        <p:sp>
          <p:nvSpPr>
            <p:cNvPr id="1104" name="Right Arrow 1103">
              <a:extLst>
                <a:ext uri="{FF2B5EF4-FFF2-40B4-BE49-F238E27FC236}">
                  <a16:creationId xmlns:a16="http://schemas.microsoft.com/office/drawing/2014/main" id="{000CDF93-1711-E49A-CFF3-110ED370D073}"/>
                </a:ext>
              </a:extLst>
            </p:cNvPr>
            <p:cNvSpPr/>
            <p:nvPr/>
          </p:nvSpPr>
          <p:spPr bwMode="auto">
            <a:xfrm>
              <a:off x="3229175" y="3175358"/>
              <a:ext cx="3071015" cy="188235"/>
            </a:xfrm>
            <a:prstGeom prst="rightArrow">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a:spcBef>
                  <a:spcPct val="0"/>
                </a:spcBef>
              </a:pPr>
              <a:endParaRPr lang="en-CH" sz="900"/>
            </a:p>
          </p:txBody>
        </p:sp>
        <p:sp>
          <p:nvSpPr>
            <p:cNvPr id="1107" name="TextBox 1106">
              <a:extLst>
                <a:ext uri="{FF2B5EF4-FFF2-40B4-BE49-F238E27FC236}">
                  <a16:creationId xmlns:a16="http://schemas.microsoft.com/office/drawing/2014/main" id="{07051F34-6CFF-A3EF-02DF-0E54DE978247}"/>
                </a:ext>
              </a:extLst>
            </p:cNvPr>
            <p:cNvSpPr txBox="1"/>
            <p:nvPr/>
          </p:nvSpPr>
          <p:spPr>
            <a:xfrm>
              <a:off x="3245877" y="3034860"/>
              <a:ext cx="320956"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http</a:t>
              </a:r>
              <a:endParaRPr lang="en-CH" sz="1000" dirty="0">
                <a:solidFill>
                  <a:srgbClr val="000000"/>
                </a:solidFill>
                <a:latin typeface="Calibri"/>
              </a:endParaRPr>
            </a:p>
          </p:txBody>
        </p:sp>
      </p:grpSp>
      <p:grpSp>
        <p:nvGrpSpPr>
          <p:cNvPr id="1108" name="Group 1107">
            <a:extLst>
              <a:ext uri="{FF2B5EF4-FFF2-40B4-BE49-F238E27FC236}">
                <a16:creationId xmlns:a16="http://schemas.microsoft.com/office/drawing/2014/main" id="{D213FF59-DFF3-8C47-08C5-5F9C41F6FC96}"/>
              </a:ext>
            </a:extLst>
          </p:cNvPr>
          <p:cNvGrpSpPr/>
          <p:nvPr/>
        </p:nvGrpSpPr>
        <p:grpSpPr>
          <a:xfrm>
            <a:off x="4044762" y="3496080"/>
            <a:ext cx="1103302" cy="648072"/>
            <a:chOff x="4087994" y="3772472"/>
            <a:chExt cx="1103302" cy="648072"/>
          </a:xfrm>
        </p:grpSpPr>
        <p:pic>
          <p:nvPicPr>
            <p:cNvPr id="1109" name="Picture 1108" descr="File:System-users-3.svg - Wikimedia Commons">
              <a:extLst>
                <a:ext uri="{FF2B5EF4-FFF2-40B4-BE49-F238E27FC236}">
                  <a16:creationId xmlns:a16="http://schemas.microsoft.com/office/drawing/2014/main" id="{F89F776D-B245-F0A1-AC36-DE11AE07210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43224" y="3772472"/>
              <a:ext cx="648072" cy="648072"/>
            </a:xfrm>
            <a:prstGeom prst="rect">
              <a:avLst/>
            </a:prstGeom>
          </p:spPr>
        </p:pic>
        <p:pic>
          <p:nvPicPr>
            <p:cNvPr id="1112" name="Graphic 1111" descr="Computer with solid fill">
              <a:extLst>
                <a:ext uri="{FF2B5EF4-FFF2-40B4-BE49-F238E27FC236}">
                  <a16:creationId xmlns:a16="http://schemas.microsoft.com/office/drawing/2014/main" id="{30D9448C-467B-C148-1F87-1B8E3B755E8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087994" y="3929057"/>
              <a:ext cx="383222" cy="383222"/>
            </a:xfrm>
            <a:prstGeom prst="rect">
              <a:avLst/>
            </a:prstGeom>
          </p:spPr>
        </p:pic>
      </p:grpSp>
      <p:grpSp>
        <p:nvGrpSpPr>
          <p:cNvPr id="1118" name="Group 1117">
            <a:extLst>
              <a:ext uri="{FF2B5EF4-FFF2-40B4-BE49-F238E27FC236}">
                <a16:creationId xmlns:a16="http://schemas.microsoft.com/office/drawing/2014/main" id="{B93F498A-4991-C56C-0D73-6733A65F17BD}"/>
              </a:ext>
            </a:extLst>
          </p:cNvPr>
          <p:cNvGrpSpPr/>
          <p:nvPr/>
        </p:nvGrpSpPr>
        <p:grpSpPr>
          <a:xfrm>
            <a:off x="3131840" y="2495595"/>
            <a:ext cx="780402" cy="328733"/>
            <a:chOff x="3229176" y="3034860"/>
            <a:chExt cx="780402" cy="328733"/>
          </a:xfrm>
        </p:grpSpPr>
        <p:sp>
          <p:nvSpPr>
            <p:cNvPr id="1119" name="Right Arrow 1118">
              <a:extLst>
                <a:ext uri="{FF2B5EF4-FFF2-40B4-BE49-F238E27FC236}">
                  <a16:creationId xmlns:a16="http://schemas.microsoft.com/office/drawing/2014/main" id="{98CF062C-1707-8BED-1F9B-A385E9AE4D43}"/>
                </a:ext>
              </a:extLst>
            </p:cNvPr>
            <p:cNvSpPr/>
            <p:nvPr/>
          </p:nvSpPr>
          <p:spPr bwMode="auto">
            <a:xfrm>
              <a:off x="3229176" y="3175358"/>
              <a:ext cx="780402" cy="188235"/>
            </a:xfrm>
            <a:prstGeom prst="rightArrow">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a:spcBef>
                  <a:spcPct val="0"/>
                </a:spcBef>
              </a:pPr>
              <a:endParaRPr lang="en-CH" sz="900"/>
            </a:p>
          </p:txBody>
        </p:sp>
        <p:sp>
          <p:nvSpPr>
            <p:cNvPr id="1120" name="TextBox 1119">
              <a:extLst>
                <a:ext uri="{FF2B5EF4-FFF2-40B4-BE49-F238E27FC236}">
                  <a16:creationId xmlns:a16="http://schemas.microsoft.com/office/drawing/2014/main" id="{F3FFE0A3-958C-43FA-871C-56E5E6DD334D}"/>
                </a:ext>
              </a:extLst>
            </p:cNvPr>
            <p:cNvSpPr txBox="1"/>
            <p:nvPr/>
          </p:nvSpPr>
          <p:spPr>
            <a:xfrm>
              <a:off x="3245877" y="3034860"/>
              <a:ext cx="320956"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http</a:t>
              </a:r>
              <a:endParaRPr lang="en-CH" sz="1000" dirty="0">
                <a:solidFill>
                  <a:srgbClr val="000000"/>
                </a:solidFill>
                <a:latin typeface="Calibri"/>
              </a:endParaRPr>
            </a:p>
          </p:txBody>
        </p:sp>
      </p:grpSp>
      <p:pic>
        <p:nvPicPr>
          <p:cNvPr id="1122" name="Picture 1121" descr="File:System-users-3.svg - Wikimedia Commons">
            <a:extLst>
              <a:ext uri="{FF2B5EF4-FFF2-40B4-BE49-F238E27FC236}">
                <a16:creationId xmlns:a16="http://schemas.microsoft.com/office/drawing/2014/main" id="{DFBCC28C-94B6-4FD1-309A-7CDB94705D7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23234" y="2372405"/>
            <a:ext cx="648072" cy="648072"/>
          </a:xfrm>
          <a:prstGeom prst="rect">
            <a:avLst/>
          </a:prstGeom>
        </p:spPr>
      </p:pic>
      <p:pic>
        <p:nvPicPr>
          <p:cNvPr id="1124" name="Picture 1123" descr="File:System-users-3.svg - Wikimedia Commons">
            <a:extLst>
              <a:ext uri="{FF2B5EF4-FFF2-40B4-BE49-F238E27FC236}">
                <a16:creationId xmlns:a16="http://schemas.microsoft.com/office/drawing/2014/main" id="{992A7699-0C1D-20C1-4EBF-8A90DF4A989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003446" y="2777920"/>
            <a:ext cx="353681" cy="353681"/>
          </a:xfrm>
          <a:prstGeom prst="rect">
            <a:avLst/>
          </a:prstGeom>
        </p:spPr>
      </p:pic>
      <p:pic>
        <p:nvPicPr>
          <p:cNvPr id="1125" name="Picture 1124" descr="File:System-users-3.svg - Wikimedia Commons">
            <a:extLst>
              <a:ext uri="{FF2B5EF4-FFF2-40B4-BE49-F238E27FC236}">
                <a16:creationId xmlns:a16="http://schemas.microsoft.com/office/drawing/2014/main" id="{AB95363F-EC14-EEBF-F7A3-D4D669E8891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985967" y="3223001"/>
            <a:ext cx="353681" cy="353681"/>
          </a:xfrm>
          <a:prstGeom prst="rect">
            <a:avLst/>
          </a:prstGeom>
        </p:spPr>
      </p:pic>
      <p:sp>
        <p:nvSpPr>
          <p:cNvPr id="2" name="Title 2">
            <a:extLst>
              <a:ext uri="{FF2B5EF4-FFF2-40B4-BE49-F238E27FC236}">
                <a16:creationId xmlns:a16="http://schemas.microsoft.com/office/drawing/2014/main" id="{C48BBC88-893F-6DC6-4B1A-A7C9F9BAD71A}"/>
              </a:ext>
            </a:extLst>
          </p:cNvPr>
          <p:cNvSpPr txBox="1">
            <a:spLocks/>
          </p:cNvSpPr>
          <p:nvPr/>
        </p:nvSpPr>
        <p:spPr bwMode="auto">
          <a:xfrm>
            <a:off x="2014372" y="195486"/>
            <a:ext cx="5989073" cy="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100000"/>
              </a:lnSpc>
              <a:spcBef>
                <a:spcPct val="0"/>
              </a:spcBef>
              <a:spcAft>
                <a:spcPct val="0"/>
              </a:spcAft>
              <a:buClrTx/>
              <a:buSzTx/>
              <a:buFontTx/>
              <a:buNone/>
              <a:tabLst/>
              <a:defRPr sz="2400" kern="1000" spc="0">
                <a:solidFill>
                  <a:srgbClr val="686868"/>
                </a:solidFill>
                <a:latin typeface="+mj-lt"/>
                <a:ea typeface="+mj-ea"/>
                <a:cs typeface="+mj-cs"/>
              </a:defRPr>
            </a:lvl1pPr>
            <a:lvl2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2pPr>
            <a:lvl3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3pPr>
            <a:lvl4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4pPr>
            <a:lvl5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5pPr>
            <a:lvl6pPr marL="457178" algn="l" rtl="0" eaLnBrk="1" fontAlgn="base" hangingPunct="1">
              <a:spcBef>
                <a:spcPct val="0"/>
              </a:spcBef>
              <a:spcAft>
                <a:spcPct val="0"/>
              </a:spcAft>
              <a:defRPr sz="3200" b="1">
                <a:solidFill>
                  <a:schemeClr val="tx2"/>
                </a:solidFill>
                <a:latin typeface="Arial Narrow" pitchFamily="34" charset="0"/>
              </a:defRPr>
            </a:lvl6pPr>
            <a:lvl7pPr marL="914354" algn="l" rtl="0" eaLnBrk="1" fontAlgn="base" hangingPunct="1">
              <a:spcBef>
                <a:spcPct val="0"/>
              </a:spcBef>
              <a:spcAft>
                <a:spcPct val="0"/>
              </a:spcAft>
              <a:defRPr sz="3200" b="1">
                <a:solidFill>
                  <a:schemeClr val="tx2"/>
                </a:solidFill>
                <a:latin typeface="Arial Narrow" pitchFamily="34" charset="0"/>
              </a:defRPr>
            </a:lvl7pPr>
            <a:lvl8pPr marL="1371532" algn="l" rtl="0" eaLnBrk="1" fontAlgn="base" hangingPunct="1">
              <a:spcBef>
                <a:spcPct val="0"/>
              </a:spcBef>
              <a:spcAft>
                <a:spcPct val="0"/>
              </a:spcAft>
              <a:defRPr sz="3200" b="1">
                <a:solidFill>
                  <a:schemeClr val="tx2"/>
                </a:solidFill>
                <a:latin typeface="Arial Narrow" pitchFamily="34" charset="0"/>
              </a:defRPr>
            </a:lvl8pPr>
            <a:lvl9pPr marL="1828709" algn="l" rtl="0" eaLnBrk="1" fontAlgn="base" hangingPunct="1">
              <a:spcBef>
                <a:spcPct val="0"/>
              </a:spcBef>
              <a:spcAft>
                <a:spcPct val="0"/>
              </a:spcAft>
              <a:defRPr sz="3200" b="1">
                <a:solidFill>
                  <a:schemeClr val="tx2"/>
                </a:solidFill>
                <a:latin typeface="Arial Narrow" pitchFamily="34" charset="0"/>
              </a:defRPr>
            </a:lvl9pPr>
          </a:lstStyle>
          <a:p>
            <a:r>
              <a:rPr lang="en-CH" dirty="0"/>
              <a:t>Where to Start 1 – Network Protocols</a:t>
            </a:r>
          </a:p>
        </p:txBody>
      </p:sp>
    </p:spTree>
    <p:extLst>
      <p:ext uri="{BB962C8B-B14F-4D97-AF65-F5344CB8AC3E}">
        <p14:creationId xmlns:p14="http://schemas.microsoft.com/office/powerpoint/2010/main" val="11041117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8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8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8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9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9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9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9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7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0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4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5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2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3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3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3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8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3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10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12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12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09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08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2"/>
                                        </p:tgtEl>
                                        <p:attrNameLst>
                                          <p:attrName>style.visibility</p:attrName>
                                        </p:attrNameLst>
                                      </p:cBhvr>
                                      <p:to>
                                        <p:strVal val="hidden"/>
                                      </p:to>
                                    </p:set>
                                  </p:childTnLst>
                                </p:cTn>
                              </p:par>
                              <p:par>
                                <p:cTn id="83" presetID="1" presetClass="entr" presetSubtype="0" fill="hold" grpId="0" nodeType="withEffect">
                                  <p:stCondLst>
                                    <p:cond delay="0"/>
                                  </p:stCondLst>
                                  <p:childTnLst>
                                    <p:set>
                                      <p:cBhvr>
                                        <p:cTn id="84" dur="1" fill="hold">
                                          <p:stCondLst>
                                            <p:cond delay="0"/>
                                          </p:stCondLst>
                                        </p:cTn>
                                        <p:tgtEl>
                                          <p:spTgt spid="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0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animBg="1"/>
      <p:bldP spid="23" grpId="0" animBg="1"/>
      <p:bldP spid="33" grpId="0" animBg="1"/>
      <p:bldP spid="58" grpId="0" animBg="1"/>
      <p:bldP spid="1038" grpId="0" animBg="1"/>
      <p:bldP spid="1048" grpId="0" animBg="1"/>
      <p:bldP spid="1086" grpId="0"/>
      <p:bldP spid="1087" grpId="0"/>
      <p:bldP spid="1090" grpId="0"/>
      <p:bldP spid="1091" grpId="0"/>
      <p:bldP spid="1092" grpId="0"/>
      <p:bldP spid="1093" grpId="0"/>
      <p:bldP spid="1095" grpId="0"/>
      <p:bldP spid="1097" grpId="0"/>
      <p:bldP spid="2" grpId="0"/>
      <p:bldP spid="2"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EAEB4B-9AFE-7E77-5684-DDE93C404D10}"/>
              </a:ext>
            </a:extLst>
          </p:cNvPr>
          <p:cNvSpPr>
            <a:spLocks noGrp="1"/>
          </p:cNvSpPr>
          <p:nvPr>
            <p:ph type="title"/>
          </p:nvPr>
        </p:nvSpPr>
        <p:spPr/>
        <p:txBody>
          <a:bodyPr/>
          <a:lstStyle/>
          <a:p>
            <a:r>
              <a:rPr lang="en-CH" dirty="0"/>
              <a:t>Where to Start 2 – PSI GUI Review</a:t>
            </a:r>
          </a:p>
        </p:txBody>
      </p:sp>
      <p:sp>
        <p:nvSpPr>
          <p:cNvPr id="4" name="Slide Number Placeholder 3">
            <a:extLst>
              <a:ext uri="{FF2B5EF4-FFF2-40B4-BE49-F238E27FC236}">
                <a16:creationId xmlns:a16="http://schemas.microsoft.com/office/drawing/2014/main" id="{866327D6-60EA-A102-2C8C-AB024BFB60D5}"/>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11</a:t>
            </a:fld>
            <a:endParaRPr lang="de-DE" dirty="0"/>
          </a:p>
        </p:txBody>
      </p:sp>
      <p:sp>
        <p:nvSpPr>
          <p:cNvPr id="6" name="Content Placeholder 5">
            <a:extLst>
              <a:ext uri="{FF2B5EF4-FFF2-40B4-BE49-F238E27FC236}">
                <a16:creationId xmlns:a16="http://schemas.microsoft.com/office/drawing/2014/main" id="{C7FD251D-9984-64BB-5D07-5968EE673FEA}"/>
              </a:ext>
            </a:extLst>
          </p:cNvPr>
          <p:cNvSpPr>
            <a:spLocks noGrp="1"/>
          </p:cNvSpPr>
          <p:nvPr>
            <p:ph sz="quarter" idx="13"/>
          </p:nvPr>
        </p:nvSpPr>
        <p:spPr>
          <a:xfrm>
            <a:off x="1043000" y="771550"/>
            <a:ext cx="7742237" cy="2448272"/>
          </a:xfrm>
        </p:spPr>
        <p:txBody>
          <a:bodyPr/>
          <a:lstStyle/>
          <a:p>
            <a:pPr>
              <a:spcAft>
                <a:spcPts val="1200"/>
              </a:spcAft>
            </a:pPr>
            <a:r>
              <a:rPr lang="en-GB" sz="1600" kern="1000" dirty="0">
                <a:solidFill>
                  <a:srgbClr val="686868"/>
                </a:solidFill>
                <a:latin typeface="+mj-lt"/>
                <a:ea typeface="+mj-ea"/>
                <a:cs typeface="+mj-cs"/>
              </a:rPr>
              <a:t>Status: Text Only</a:t>
            </a:r>
          </a:p>
          <a:p>
            <a:pPr>
              <a:spcAft>
                <a:spcPts val="1200"/>
              </a:spcAft>
            </a:pPr>
            <a:r>
              <a:rPr lang="en-GB" sz="1600" kern="1000" dirty="0">
                <a:solidFill>
                  <a:srgbClr val="686868"/>
                </a:solidFill>
                <a:latin typeface="+mj-lt"/>
                <a:ea typeface="+mj-ea"/>
                <a:cs typeface="+mj-cs"/>
              </a:rPr>
              <a:t>Status: Plots (time series, X-Y, </a:t>
            </a:r>
            <a:r>
              <a:rPr lang="en-GB" sz="1600" kern="1000" dirty="0" err="1">
                <a:solidFill>
                  <a:srgbClr val="686868"/>
                </a:solidFill>
                <a:latin typeface="+mj-lt"/>
                <a:ea typeface="+mj-ea"/>
                <a:cs typeface="+mj-cs"/>
              </a:rPr>
              <a:t>barchart</a:t>
            </a:r>
            <a:r>
              <a:rPr lang="en-GB" sz="1600" kern="1000" dirty="0">
                <a:solidFill>
                  <a:srgbClr val="686868"/>
                </a:solidFill>
                <a:latin typeface="+mj-lt"/>
                <a:ea typeface="+mj-ea"/>
                <a:cs typeface="+mj-cs"/>
              </a:rPr>
              <a:t>, </a:t>
            </a:r>
            <a:r>
              <a:rPr lang="en-GB" sz="1600" kern="1000" dirty="0" err="1">
                <a:solidFill>
                  <a:srgbClr val="686868"/>
                </a:solidFill>
                <a:latin typeface="+mj-lt"/>
                <a:ea typeface="+mj-ea"/>
                <a:cs typeface="+mj-cs"/>
              </a:rPr>
              <a:t>piechart</a:t>
            </a:r>
            <a:r>
              <a:rPr lang="en-GB" sz="1600" kern="1000" dirty="0">
                <a:solidFill>
                  <a:srgbClr val="686868"/>
                </a:solidFill>
                <a:latin typeface="+mj-lt"/>
                <a:ea typeface="+mj-ea"/>
                <a:cs typeface="+mj-cs"/>
              </a:rPr>
              <a:t> etc…)</a:t>
            </a:r>
          </a:p>
          <a:p>
            <a:pPr>
              <a:spcAft>
                <a:spcPts val="1200"/>
              </a:spcAft>
            </a:pPr>
            <a:r>
              <a:rPr lang="en-GB" sz="1600" kern="1000" dirty="0">
                <a:solidFill>
                  <a:srgbClr val="686868"/>
                </a:solidFill>
                <a:latin typeface="+mj-lt"/>
                <a:ea typeface="+mj-ea"/>
                <a:cs typeface="+mj-cs"/>
              </a:rPr>
              <a:t>Status: Graphical</a:t>
            </a:r>
          </a:p>
          <a:p>
            <a:pPr>
              <a:spcAft>
                <a:spcPts val="1200"/>
              </a:spcAft>
            </a:pPr>
            <a:r>
              <a:rPr lang="en-GB" sz="1600" kern="1000" dirty="0">
                <a:solidFill>
                  <a:srgbClr val="686868"/>
                </a:solidFill>
                <a:latin typeface="+mj-lt"/>
                <a:ea typeface="+mj-ea"/>
                <a:cs typeface="+mj-cs"/>
              </a:rPr>
              <a:t>Status: Images (camera)</a:t>
            </a:r>
          </a:p>
          <a:p>
            <a:pPr>
              <a:spcAft>
                <a:spcPts val="1200"/>
              </a:spcAft>
            </a:pPr>
            <a:r>
              <a:rPr lang="en-GB" sz="1600" kern="1000" dirty="0">
                <a:solidFill>
                  <a:srgbClr val="686868"/>
                </a:solidFill>
                <a:latin typeface="+mj-lt"/>
                <a:ea typeface="+mj-ea"/>
                <a:cs typeface="+mj-cs"/>
              </a:rPr>
              <a:t>Control and Status (</a:t>
            </a:r>
            <a:r>
              <a:rPr lang="en-GB" sz="1600" kern="1000" dirty="0" err="1">
                <a:solidFill>
                  <a:srgbClr val="686868"/>
                </a:solidFill>
                <a:latin typeface="+mj-lt"/>
                <a:ea typeface="+mj-ea"/>
                <a:cs typeface="+mj-cs"/>
              </a:rPr>
              <a:t>eg</a:t>
            </a:r>
            <a:r>
              <a:rPr lang="en-GB" sz="1600" kern="1000" dirty="0">
                <a:solidFill>
                  <a:srgbClr val="686868"/>
                </a:solidFill>
                <a:latin typeface="+mj-lt"/>
                <a:ea typeface="+mj-ea"/>
                <a:cs typeface="+mj-cs"/>
              </a:rPr>
              <a:t> vacuum displays)</a:t>
            </a:r>
          </a:p>
          <a:p>
            <a:pPr>
              <a:spcAft>
                <a:spcPts val="1200"/>
              </a:spcAft>
            </a:pPr>
            <a:r>
              <a:rPr lang="en-GB" sz="1600" kern="1000" dirty="0">
                <a:solidFill>
                  <a:srgbClr val="686868"/>
                </a:solidFill>
                <a:latin typeface="+mj-lt"/>
                <a:ea typeface="+mj-ea"/>
                <a:cs typeface="+mj-cs"/>
              </a:rPr>
              <a:t>Applications (</a:t>
            </a:r>
            <a:r>
              <a:rPr lang="en-GB" sz="1600" kern="1000" dirty="0" err="1">
                <a:solidFill>
                  <a:srgbClr val="686868"/>
                </a:solidFill>
                <a:latin typeface="+mj-lt"/>
                <a:ea typeface="+mj-ea"/>
                <a:cs typeface="+mj-cs"/>
              </a:rPr>
              <a:t>eg</a:t>
            </a:r>
            <a:r>
              <a:rPr lang="en-GB" sz="1600" kern="1000" dirty="0">
                <a:solidFill>
                  <a:srgbClr val="686868"/>
                </a:solidFill>
                <a:latin typeface="+mj-lt"/>
                <a:ea typeface="+mj-ea"/>
                <a:cs typeface="+mj-cs"/>
              </a:rPr>
              <a:t> PROSCAN Ball, HIPA Interlock Display)</a:t>
            </a:r>
            <a:br>
              <a:rPr lang="en-GB" sz="1600" kern="1000" dirty="0">
                <a:solidFill>
                  <a:srgbClr val="686868"/>
                </a:solidFill>
                <a:latin typeface="+mj-lt"/>
                <a:ea typeface="+mj-ea"/>
                <a:cs typeface="+mj-cs"/>
              </a:rPr>
            </a:br>
            <a:br>
              <a:rPr lang="en-GB" sz="1600" kern="1000" dirty="0">
                <a:solidFill>
                  <a:srgbClr val="686868"/>
                </a:solidFill>
                <a:latin typeface="+mj-lt"/>
                <a:ea typeface="+mj-ea"/>
                <a:cs typeface="+mj-cs"/>
              </a:rPr>
            </a:br>
            <a:endParaRPr lang="en-GB" sz="1600" kern="1000" dirty="0">
              <a:solidFill>
                <a:srgbClr val="686868"/>
              </a:solidFill>
              <a:latin typeface="+mj-lt"/>
              <a:ea typeface="+mj-ea"/>
              <a:cs typeface="+mj-cs"/>
            </a:endParaRPr>
          </a:p>
        </p:txBody>
      </p:sp>
      <p:sp>
        <p:nvSpPr>
          <p:cNvPr id="9" name="Inhaltsplatzhalter 1">
            <a:extLst>
              <a:ext uri="{FF2B5EF4-FFF2-40B4-BE49-F238E27FC236}">
                <a16:creationId xmlns:a16="http://schemas.microsoft.com/office/drawing/2014/main" id="{99AC44BF-2235-F0B4-F0B2-9911E9C69247}"/>
              </a:ext>
            </a:extLst>
          </p:cNvPr>
          <p:cNvSpPr txBox="1">
            <a:spLocks/>
          </p:cNvSpPr>
          <p:nvPr/>
        </p:nvSpPr>
        <p:spPr>
          <a:xfrm>
            <a:off x="1065179" y="3276727"/>
            <a:ext cx="6315134" cy="303135"/>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400" kern="1000" dirty="0">
                <a:solidFill>
                  <a:srgbClr val="686868"/>
                </a:solidFill>
                <a:latin typeface="+mj-lt"/>
                <a:ea typeface="+mj-ea"/>
                <a:cs typeface="+mj-cs"/>
              </a:rPr>
              <a:t>…our applications are diverse, the web now has solutions for everything</a:t>
            </a:r>
          </a:p>
        </p:txBody>
      </p:sp>
      <p:sp>
        <p:nvSpPr>
          <p:cNvPr id="10" name="Inhaltsplatzhalter 1">
            <a:extLst>
              <a:ext uri="{FF2B5EF4-FFF2-40B4-BE49-F238E27FC236}">
                <a16:creationId xmlns:a16="http://schemas.microsoft.com/office/drawing/2014/main" id="{FD909F1A-23C6-3A35-4E55-DB0938BF1A18}"/>
              </a:ext>
            </a:extLst>
          </p:cNvPr>
          <p:cNvSpPr txBox="1">
            <a:spLocks/>
          </p:cNvSpPr>
          <p:nvPr/>
        </p:nvSpPr>
        <p:spPr>
          <a:xfrm>
            <a:off x="1277714" y="3651870"/>
            <a:ext cx="7742236" cy="864096"/>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a:spcAft>
                <a:spcPts val="600"/>
              </a:spcAft>
              <a:buFont typeface="Symbol" pitchFamily="2" charset="2"/>
              <a:buChar char="Þ"/>
            </a:pPr>
            <a:r>
              <a:rPr lang="en-GB" sz="1400" kern="1000" dirty="0">
                <a:solidFill>
                  <a:srgbClr val="686868"/>
                </a:solidFill>
                <a:latin typeface="+mj-lt"/>
                <a:ea typeface="+mj-ea"/>
                <a:cs typeface="+mj-cs"/>
              </a:rPr>
              <a:t> don’t try to do too much !</a:t>
            </a:r>
          </a:p>
          <a:p>
            <a:pPr>
              <a:spcAft>
                <a:spcPts val="600"/>
              </a:spcAft>
              <a:buFont typeface="Symbol" pitchFamily="2" charset="2"/>
              <a:buChar char="Þ"/>
            </a:pPr>
            <a:r>
              <a:rPr lang="en-GB" sz="1400" kern="1000" dirty="0">
                <a:solidFill>
                  <a:srgbClr val="686868"/>
                </a:solidFill>
                <a:latin typeface="+mj-lt"/>
                <a:ea typeface="+mj-ea"/>
                <a:cs typeface="+mj-cs"/>
              </a:rPr>
              <a:t> bring the </a:t>
            </a:r>
            <a:r>
              <a:rPr lang="en-GB" sz="1400" b="1" kern="1000" dirty="0">
                <a:solidFill>
                  <a:srgbClr val="686868"/>
                </a:solidFill>
                <a:latin typeface="+mj-lt"/>
                <a:ea typeface="+mj-ea"/>
                <a:cs typeface="+mj-cs"/>
              </a:rPr>
              <a:t>live control system data to the user’s web page </a:t>
            </a:r>
          </a:p>
          <a:p>
            <a:pPr>
              <a:spcAft>
                <a:spcPts val="600"/>
              </a:spcAft>
              <a:buFont typeface="Symbol" pitchFamily="2" charset="2"/>
              <a:buChar char="Þ"/>
            </a:pPr>
            <a:r>
              <a:rPr lang="en-GB" sz="1400" kern="1000" dirty="0">
                <a:solidFill>
                  <a:srgbClr val="686868"/>
                </a:solidFill>
                <a:latin typeface="+mj-lt"/>
                <a:ea typeface="+mj-ea"/>
                <a:cs typeface="+mj-cs"/>
              </a:rPr>
              <a:t> use </a:t>
            </a:r>
            <a:r>
              <a:rPr lang="en-GB" sz="1400" b="1" kern="1000" dirty="0">
                <a:solidFill>
                  <a:srgbClr val="686868"/>
                </a:solidFill>
                <a:latin typeface="+mj-lt"/>
                <a:ea typeface="+mj-ea"/>
                <a:cs typeface="+mj-cs"/>
              </a:rPr>
              <a:t>standard techniques </a:t>
            </a:r>
            <a:r>
              <a:rPr lang="en-GB" sz="1400" kern="1000" dirty="0">
                <a:solidFill>
                  <a:srgbClr val="686868"/>
                </a:solidFill>
                <a:latin typeface="+mj-lt"/>
                <a:ea typeface="+mj-ea"/>
                <a:cs typeface="+mj-cs"/>
              </a:rPr>
              <a:t>to create the user interface  (html, CSS, </a:t>
            </a:r>
            <a:r>
              <a:rPr lang="en-GB" sz="1400" kern="1000" dirty="0" err="1">
                <a:solidFill>
                  <a:srgbClr val="686868"/>
                </a:solidFill>
                <a:latin typeface="+mj-lt"/>
                <a:ea typeface="+mj-ea"/>
                <a:cs typeface="+mj-cs"/>
              </a:rPr>
              <a:t>Javascript</a:t>
            </a:r>
            <a:r>
              <a:rPr lang="en-GB" sz="1400" kern="1000" dirty="0">
                <a:solidFill>
                  <a:srgbClr val="686868"/>
                </a:solidFill>
                <a:latin typeface="+mj-lt"/>
                <a:ea typeface="+mj-ea"/>
                <a:cs typeface="+mj-cs"/>
              </a:rPr>
              <a:t>)</a:t>
            </a:r>
          </a:p>
        </p:txBody>
      </p:sp>
      <p:sp>
        <p:nvSpPr>
          <p:cNvPr id="2" name="Inhaltsplatzhalter 1">
            <a:extLst>
              <a:ext uri="{FF2B5EF4-FFF2-40B4-BE49-F238E27FC236}">
                <a16:creationId xmlns:a16="http://schemas.microsoft.com/office/drawing/2014/main" id="{7FE94162-1208-05B9-23A7-4EAE7C246186}"/>
              </a:ext>
            </a:extLst>
          </p:cNvPr>
          <p:cNvSpPr txBox="1">
            <a:spLocks/>
          </p:cNvSpPr>
          <p:nvPr/>
        </p:nvSpPr>
        <p:spPr>
          <a:xfrm>
            <a:off x="1277714" y="4587974"/>
            <a:ext cx="4374406" cy="336432"/>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a:spcAft>
                <a:spcPts val="600"/>
              </a:spcAft>
              <a:buFont typeface="Symbol" pitchFamily="2" charset="2"/>
              <a:buChar char="Þ"/>
            </a:pPr>
            <a:r>
              <a:rPr lang="en-GB" sz="1400" kern="1000" dirty="0">
                <a:solidFill>
                  <a:srgbClr val="686868"/>
                </a:solidFill>
                <a:latin typeface="+mj-lt"/>
                <a:ea typeface="+mj-ea"/>
                <a:cs typeface="+mj-cs"/>
              </a:rPr>
              <a:t> WICA is </a:t>
            </a:r>
            <a:r>
              <a:rPr lang="en-GB" sz="1400" b="1" kern="1000" dirty="0">
                <a:solidFill>
                  <a:srgbClr val="686868"/>
                </a:solidFill>
                <a:latin typeface="+mj-lt"/>
                <a:ea typeface="+mj-ea"/>
                <a:cs typeface="+mj-cs"/>
              </a:rPr>
              <a:t>not</a:t>
            </a:r>
            <a:r>
              <a:rPr lang="en-GB" sz="1400" kern="1000" dirty="0">
                <a:solidFill>
                  <a:srgbClr val="686868"/>
                </a:solidFill>
                <a:latin typeface="+mj-lt"/>
                <a:ea typeface="+mj-ea"/>
                <a:cs typeface="+mj-cs"/>
              </a:rPr>
              <a:t> a </a:t>
            </a:r>
            <a:r>
              <a:rPr lang="en-GB" sz="1400" kern="1000" dirty="0" err="1">
                <a:solidFill>
                  <a:srgbClr val="686868"/>
                </a:solidFill>
                <a:latin typeface="+mj-lt"/>
                <a:ea typeface="+mj-ea"/>
                <a:cs typeface="+mj-cs"/>
              </a:rPr>
              <a:t>caQtDm</a:t>
            </a:r>
            <a:r>
              <a:rPr lang="en-GB" sz="1400" kern="1000" dirty="0">
                <a:solidFill>
                  <a:srgbClr val="686868"/>
                </a:solidFill>
                <a:latin typeface="+mj-lt"/>
                <a:ea typeface="+mj-ea"/>
                <a:cs typeface="+mj-cs"/>
              </a:rPr>
              <a:t> replacement !</a:t>
            </a:r>
          </a:p>
        </p:txBody>
      </p:sp>
    </p:spTree>
    <p:extLst>
      <p:ext uri="{BB962C8B-B14F-4D97-AF65-F5344CB8AC3E}">
        <p14:creationId xmlns:p14="http://schemas.microsoft.com/office/powerpoint/2010/main" val="317423846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D30CF5-8C73-34DA-34D2-8E3A16C8AB1E}"/>
              </a:ext>
            </a:extLst>
          </p:cNvPr>
          <p:cNvSpPr>
            <a:spLocks noGrp="1"/>
          </p:cNvSpPr>
          <p:nvPr>
            <p:ph type="title"/>
          </p:nvPr>
        </p:nvSpPr>
        <p:spPr>
          <a:xfrm>
            <a:off x="2077211" y="195486"/>
            <a:ext cx="6815269" cy="381375"/>
          </a:xfrm>
        </p:spPr>
        <p:txBody>
          <a:bodyPr/>
          <a:lstStyle/>
          <a:p>
            <a:r>
              <a:rPr lang="en-CH" sz="2000" dirty="0"/>
              <a:t>WICA – Less is more</a:t>
            </a:r>
          </a:p>
        </p:txBody>
      </p:sp>
      <p:sp>
        <p:nvSpPr>
          <p:cNvPr id="4" name="Slide Number Placeholder 3">
            <a:extLst>
              <a:ext uri="{FF2B5EF4-FFF2-40B4-BE49-F238E27FC236}">
                <a16:creationId xmlns:a16="http://schemas.microsoft.com/office/drawing/2014/main" id="{5AEACE63-8866-3943-ABBD-3B3F33FD5A9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12</a:t>
            </a:fld>
            <a:endParaRPr lang="de-DE" dirty="0"/>
          </a:p>
        </p:txBody>
      </p:sp>
      <p:sp>
        <p:nvSpPr>
          <p:cNvPr id="24" name="Rectangle 23">
            <a:extLst>
              <a:ext uri="{FF2B5EF4-FFF2-40B4-BE49-F238E27FC236}">
                <a16:creationId xmlns:a16="http://schemas.microsoft.com/office/drawing/2014/main" id="{518F4670-096D-48F9-6617-A0E3EE52D0DB}"/>
              </a:ext>
            </a:extLst>
          </p:cNvPr>
          <p:cNvSpPr/>
          <p:nvPr/>
        </p:nvSpPr>
        <p:spPr bwMode="auto">
          <a:xfrm>
            <a:off x="3347869" y="2591260"/>
            <a:ext cx="2016219" cy="81863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lang="en-CH" sz="1000" dirty="0">
                <a:latin typeface="Times" charset="0"/>
              </a:rPr>
              <a:t>Backend</a:t>
            </a:r>
          </a:p>
        </p:txBody>
      </p:sp>
      <p:sp>
        <p:nvSpPr>
          <p:cNvPr id="31" name="TextBox 30">
            <a:extLst>
              <a:ext uri="{FF2B5EF4-FFF2-40B4-BE49-F238E27FC236}">
                <a16:creationId xmlns:a16="http://schemas.microsoft.com/office/drawing/2014/main" id="{9D33F069-3844-3D5A-FF7B-0D831C15F707}"/>
              </a:ext>
            </a:extLst>
          </p:cNvPr>
          <p:cNvSpPr txBox="1"/>
          <p:nvPr/>
        </p:nvSpPr>
        <p:spPr>
          <a:xfrm>
            <a:off x="4283968" y="2873866"/>
            <a:ext cx="926849" cy="464016"/>
          </a:xfrm>
          <a:prstGeom prst="rect">
            <a:avLst/>
          </a:prstGeom>
          <a:solidFill>
            <a:schemeClr val="bg2">
              <a:lumMod val="60000"/>
              <a:lumOff val="40000"/>
            </a:schemeClr>
          </a:solidFill>
        </p:spPr>
        <p:txBody>
          <a:bodyPr wrap="square" lIns="0" tIns="0" rIns="0" bIns="0" rtlCol="0" anchor="ctr" anchorCtr="0">
            <a:noAutofit/>
          </a:bodyPr>
          <a:lstStyle/>
          <a:p>
            <a:pPr algn="ctr">
              <a:lnSpc>
                <a:spcPct val="110000"/>
              </a:lnSpc>
              <a:spcBef>
                <a:spcPts val="0"/>
              </a:spcBef>
            </a:pPr>
            <a:r>
              <a:rPr lang="en-CH" sz="800" kern="1000" spc="30" dirty="0">
                <a:latin typeface="Times" pitchFamily="2" charset="0"/>
                <a:cs typeface="Franklin Gothic Book"/>
              </a:rPr>
              <a:t>Wica-HTTP</a:t>
            </a:r>
            <a:br>
              <a:rPr lang="en-CH" sz="800" kern="1000" spc="30" dirty="0">
                <a:latin typeface="Times" pitchFamily="2" charset="0"/>
                <a:cs typeface="Franklin Gothic Book"/>
              </a:rPr>
            </a:br>
            <a:r>
              <a:rPr lang="en-CH" sz="800" kern="1000" spc="30" dirty="0">
                <a:latin typeface="Times" pitchFamily="2" charset="0"/>
                <a:cs typeface="Franklin Gothic Book"/>
              </a:rPr>
              <a:t>EPICS Gateway</a:t>
            </a:r>
          </a:p>
        </p:txBody>
      </p:sp>
      <p:pic>
        <p:nvPicPr>
          <p:cNvPr id="78" name="Picture 77">
            <a:extLst>
              <a:ext uri="{FF2B5EF4-FFF2-40B4-BE49-F238E27FC236}">
                <a16:creationId xmlns:a16="http://schemas.microsoft.com/office/drawing/2014/main" id="{192FFFE6-92D7-E918-27C7-F5FE09D6B423}"/>
              </a:ext>
            </a:extLst>
          </p:cNvPr>
          <p:cNvPicPr>
            <a:picLocks noChangeAspect="1"/>
          </p:cNvPicPr>
          <p:nvPr/>
        </p:nvPicPr>
        <p:blipFill>
          <a:blip r:embed="rId2"/>
          <a:stretch>
            <a:fillRect/>
          </a:stretch>
        </p:blipFill>
        <p:spPr>
          <a:xfrm>
            <a:off x="5076056" y="2643758"/>
            <a:ext cx="192583" cy="192583"/>
          </a:xfrm>
          <a:prstGeom prst="rect">
            <a:avLst/>
          </a:prstGeom>
        </p:spPr>
      </p:pic>
      <p:grpSp>
        <p:nvGrpSpPr>
          <p:cNvPr id="9" name="Group 8">
            <a:extLst>
              <a:ext uri="{FF2B5EF4-FFF2-40B4-BE49-F238E27FC236}">
                <a16:creationId xmlns:a16="http://schemas.microsoft.com/office/drawing/2014/main" id="{2643311C-5202-0D8C-E202-3A420AFDD971}"/>
              </a:ext>
            </a:extLst>
          </p:cNvPr>
          <p:cNvGrpSpPr/>
          <p:nvPr/>
        </p:nvGrpSpPr>
        <p:grpSpPr>
          <a:xfrm>
            <a:off x="3347865" y="627534"/>
            <a:ext cx="2016219" cy="1548564"/>
            <a:chOff x="2793771" y="740210"/>
            <a:chExt cx="2016219" cy="1548564"/>
          </a:xfrm>
        </p:grpSpPr>
        <p:pic>
          <p:nvPicPr>
            <p:cNvPr id="26" name="Graphic 25" descr="User with solid fill">
              <a:extLst>
                <a:ext uri="{FF2B5EF4-FFF2-40B4-BE49-F238E27FC236}">
                  <a16:creationId xmlns:a16="http://schemas.microsoft.com/office/drawing/2014/main" id="{E9FC4DFE-798C-46D8-9AF6-D0AC0829C4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29786" y="740210"/>
              <a:ext cx="432136" cy="406092"/>
            </a:xfrm>
            <a:prstGeom prst="rect">
              <a:avLst/>
            </a:prstGeom>
          </p:spPr>
        </p:pic>
        <p:sp>
          <p:nvSpPr>
            <p:cNvPr id="32" name="Rectangle 31">
              <a:extLst>
                <a:ext uri="{FF2B5EF4-FFF2-40B4-BE49-F238E27FC236}">
                  <a16:creationId xmlns:a16="http://schemas.microsoft.com/office/drawing/2014/main" id="{A52109BC-EDD0-F3DD-F922-8F3964A23FD7}"/>
                </a:ext>
              </a:extLst>
            </p:cNvPr>
            <p:cNvSpPr/>
            <p:nvPr/>
          </p:nvSpPr>
          <p:spPr bwMode="auto">
            <a:xfrm>
              <a:off x="2793771" y="1249650"/>
              <a:ext cx="2016219" cy="1039124"/>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lang="en-CH" sz="1000" dirty="0">
                  <a:latin typeface="Times" charset="0"/>
                </a:rPr>
                <a:t>Browser</a:t>
              </a:r>
            </a:p>
          </p:txBody>
        </p:sp>
        <p:sp>
          <p:nvSpPr>
            <p:cNvPr id="33" name="Line 15">
              <a:extLst>
                <a:ext uri="{FF2B5EF4-FFF2-40B4-BE49-F238E27FC236}">
                  <a16:creationId xmlns:a16="http://schemas.microsoft.com/office/drawing/2014/main" id="{7BC7569A-56B1-F39B-B54C-AC29073DAD46}"/>
                </a:ext>
              </a:extLst>
            </p:cNvPr>
            <p:cNvSpPr>
              <a:spLocks noChangeShapeType="1"/>
            </p:cNvSpPr>
            <p:nvPr/>
          </p:nvSpPr>
          <p:spPr bwMode="auto">
            <a:xfrm flipV="1">
              <a:off x="3945898" y="1089427"/>
              <a:ext cx="0" cy="232231"/>
            </a:xfrm>
            <a:prstGeom prst="line">
              <a:avLst/>
            </a:prstGeom>
            <a:noFill/>
            <a:ln w="25400">
              <a:solidFill>
                <a:schemeClr val="accent1"/>
              </a:solidFill>
              <a:round/>
              <a:headEnd type="none" w="med" len="med"/>
              <a:tailEnd/>
            </a:ln>
            <a:extLst>
              <a:ext uri="{909E8E84-426E-40dd-AFC4-6F175D3DCCD1}">
                <a14:hiddenFill xmlns="" xmlns:a14="http://schemas.microsoft.com/office/drawing/2010/main">
                  <a:noFill/>
                </a14:hiddenFill>
              </a:ext>
            </a:extLst>
          </p:spPr>
          <p:txBody>
            <a:bodyPr wrap="none" lIns="85533" tIns="42766" rIns="85533" bIns="42766" anchor="ctr"/>
            <a:lstStyle/>
            <a:p>
              <a:endParaRPr lang="de-DE" sz="1200"/>
            </a:p>
          </p:txBody>
        </p:sp>
        <p:sp>
          <p:nvSpPr>
            <p:cNvPr id="70" name="TextBox 69">
              <a:extLst>
                <a:ext uri="{FF2B5EF4-FFF2-40B4-BE49-F238E27FC236}">
                  <a16:creationId xmlns:a16="http://schemas.microsoft.com/office/drawing/2014/main" id="{0E3F4D03-0701-4C0A-0D03-9484789E42D2}"/>
                </a:ext>
              </a:extLst>
            </p:cNvPr>
            <p:cNvSpPr txBox="1"/>
            <p:nvPr/>
          </p:nvSpPr>
          <p:spPr>
            <a:xfrm>
              <a:off x="3369834" y="1532298"/>
              <a:ext cx="926851" cy="645652"/>
            </a:xfrm>
            <a:prstGeom prst="rect">
              <a:avLst/>
            </a:prstGeom>
            <a:solidFill>
              <a:schemeClr val="bg2">
                <a:lumMod val="20000"/>
                <a:lumOff val="80000"/>
              </a:schemeClr>
            </a:solidFill>
          </p:spPr>
          <p:txBody>
            <a:bodyPr wrap="square" lIns="0" tIns="0" rIns="0" bIns="0" rtlCol="0" anchor="t" anchorCtr="0">
              <a:noAutofit/>
            </a:bodyPr>
            <a:lstStyle/>
            <a:p>
              <a:pPr algn="ctr">
                <a:lnSpc>
                  <a:spcPct val="110000"/>
                </a:lnSpc>
                <a:spcBef>
                  <a:spcPts val="0"/>
                </a:spcBef>
              </a:pPr>
              <a:r>
                <a:rPr lang="en-CH" sz="1000" kern="1000" spc="30" dirty="0">
                  <a:latin typeface="Times" pitchFamily="2" charset="0"/>
                  <a:cs typeface="Franklin Gothic Book"/>
                </a:rPr>
                <a:t>Web Page</a:t>
              </a:r>
            </a:p>
          </p:txBody>
        </p:sp>
        <p:pic>
          <p:nvPicPr>
            <p:cNvPr id="75" name="Picture 74">
              <a:extLst>
                <a:ext uri="{FF2B5EF4-FFF2-40B4-BE49-F238E27FC236}">
                  <a16:creationId xmlns:a16="http://schemas.microsoft.com/office/drawing/2014/main" id="{B20D1D87-FEA4-8C37-86A2-4B87C31B5D4E}"/>
                </a:ext>
              </a:extLst>
            </p:cNvPr>
            <p:cNvPicPr>
              <a:picLocks noChangeAspect="1"/>
            </p:cNvPicPr>
            <p:nvPr/>
          </p:nvPicPr>
          <p:blipFill>
            <a:blip r:embed="rId2"/>
            <a:stretch>
              <a:fillRect/>
            </a:stretch>
          </p:blipFill>
          <p:spPr>
            <a:xfrm>
              <a:off x="4521962" y="2036354"/>
              <a:ext cx="192583" cy="192583"/>
            </a:xfrm>
            <a:prstGeom prst="rect">
              <a:avLst/>
            </a:prstGeom>
          </p:spPr>
        </p:pic>
        <p:sp>
          <p:nvSpPr>
            <p:cNvPr id="79" name="TextBox 78">
              <a:extLst>
                <a:ext uri="{FF2B5EF4-FFF2-40B4-BE49-F238E27FC236}">
                  <a16:creationId xmlns:a16="http://schemas.microsoft.com/office/drawing/2014/main" id="{2732B31D-CC3A-4C53-3207-DF197D83BD2C}"/>
                </a:ext>
              </a:extLst>
            </p:cNvPr>
            <p:cNvSpPr txBox="1"/>
            <p:nvPr/>
          </p:nvSpPr>
          <p:spPr>
            <a:xfrm>
              <a:off x="3448774" y="1724540"/>
              <a:ext cx="786726" cy="169369"/>
            </a:xfrm>
            <a:prstGeom prst="rect">
              <a:avLst/>
            </a:prstGeom>
            <a:solidFill>
              <a:schemeClr val="accent3">
                <a:lumMod val="40000"/>
                <a:lumOff val="60000"/>
              </a:schemeClr>
            </a:solidFill>
          </p:spPr>
          <p:txBody>
            <a:bodyPr wrap="square" lIns="0" tIns="0" rIns="0" bIns="0" rtlCol="0" anchor="ctr" anchorCtr="0">
              <a:noAutofit/>
            </a:bodyPr>
            <a:lstStyle/>
            <a:p>
              <a:pPr algn="ctr">
                <a:lnSpc>
                  <a:spcPct val="110000"/>
                </a:lnSpc>
                <a:spcBef>
                  <a:spcPts val="0"/>
                </a:spcBef>
              </a:pPr>
              <a:r>
                <a:rPr lang="en-CH" sz="800" kern="1000" spc="30" dirty="0">
                  <a:latin typeface="Times" pitchFamily="2" charset="0"/>
                  <a:cs typeface="Franklin Gothic Book"/>
                </a:rPr>
                <a:t>Intelligence</a:t>
              </a:r>
            </a:p>
          </p:txBody>
        </p:sp>
        <p:sp>
          <p:nvSpPr>
            <p:cNvPr id="81" name="TextBox 80">
              <a:extLst>
                <a:ext uri="{FF2B5EF4-FFF2-40B4-BE49-F238E27FC236}">
                  <a16:creationId xmlns:a16="http://schemas.microsoft.com/office/drawing/2014/main" id="{37459894-D3CA-80B5-8348-7AE9FDFBD76E}"/>
                </a:ext>
              </a:extLst>
            </p:cNvPr>
            <p:cNvSpPr txBox="1"/>
            <p:nvPr/>
          </p:nvSpPr>
          <p:spPr>
            <a:xfrm>
              <a:off x="3448774" y="1940564"/>
              <a:ext cx="786726" cy="169369"/>
            </a:xfrm>
            <a:prstGeom prst="rect">
              <a:avLst/>
            </a:prstGeom>
            <a:solidFill>
              <a:schemeClr val="bg2">
                <a:lumMod val="60000"/>
                <a:lumOff val="40000"/>
              </a:schemeClr>
            </a:solidFill>
          </p:spPr>
          <p:txBody>
            <a:bodyPr wrap="square" lIns="0" tIns="0" rIns="0" bIns="0" rtlCol="0" anchor="ctr" anchorCtr="0">
              <a:noAutofit/>
            </a:bodyPr>
            <a:lstStyle/>
            <a:p>
              <a:pPr algn="ctr">
                <a:lnSpc>
                  <a:spcPct val="110000"/>
                </a:lnSpc>
                <a:spcBef>
                  <a:spcPts val="0"/>
                </a:spcBef>
              </a:pPr>
              <a:r>
                <a:rPr lang="en-CH" sz="800" kern="1000" spc="30" dirty="0">
                  <a:latin typeface="Times" pitchFamily="2" charset="0"/>
                  <a:cs typeface="Franklin Gothic Book"/>
                </a:rPr>
                <a:t>Wica-JS</a:t>
              </a:r>
            </a:p>
          </p:txBody>
        </p:sp>
      </p:grpSp>
      <p:sp>
        <p:nvSpPr>
          <p:cNvPr id="82" name="TextBox 81">
            <a:extLst>
              <a:ext uri="{FF2B5EF4-FFF2-40B4-BE49-F238E27FC236}">
                <a16:creationId xmlns:a16="http://schemas.microsoft.com/office/drawing/2014/main" id="{5323D11C-34BD-907B-D250-73054523EA61}"/>
              </a:ext>
            </a:extLst>
          </p:cNvPr>
          <p:cNvSpPr txBox="1"/>
          <p:nvPr/>
        </p:nvSpPr>
        <p:spPr>
          <a:xfrm>
            <a:off x="3876275" y="2290492"/>
            <a:ext cx="410364" cy="184360"/>
          </a:xfrm>
          <a:prstGeom prst="rect">
            <a:avLst/>
          </a:prstGeom>
          <a:noFill/>
        </p:spPr>
        <p:txBody>
          <a:bodyPr wrap="none" lIns="0" tIns="0" rIns="0" bIns="0" rtlCol="0">
            <a:noAutofit/>
          </a:bodyPr>
          <a:lstStyle/>
          <a:p>
            <a:pPr algn="r">
              <a:lnSpc>
                <a:spcPct val="110000"/>
              </a:lnSpc>
              <a:spcBef>
                <a:spcPts val="0"/>
              </a:spcBef>
            </a:pPr>
            <a:r>
              <a:rPr lang="en-CH" sz="1200" kern="1000" spc="30" dirty="0">
                <a:latin typeface="+mn-lt"/>
                <a:cs typeface="Franklin Gothic Book"/>
              </a:rPr>
              <a:t>http</a:t>
            </a:r>
          </a:p>
        </p:txBody>
      </p:sp>
      <p:sp>
        <p:nvSpPr>
          <p:cNvPr id="2" name="Rounded Rectangular Callout 1">
            <a:extLst>
              <a:ext uri="{FF2B5EF4-FFF2-40B4-BE49-F238E27FC236}">
                <a16:creationId xmlns:a16="http://schemas.microsoft.com/office/drawing/2014/main" id="{1D30184C-08D3-0C83-94F8-AE5813ED62E6}"/>
              </a:ext>
            </a:extLst>
          </p:cNvPr>
          <p:cNvSpPr/>
          <p:nvPr/>
        </p:nvSpPr>
        <p:spPr bwMode="auto">
          <a:xfrm>
            <a:off x="5796136" y="743763"/>
            <a:ext cx="1106525" cy="544400"/>
          </a:xfrm>
          <a:prstGeom prst="wedgeRoundRectCallout">
            <a:avLst>
              <a:gd name="adj1" fmla="val -146302"/>
              <a:gd name="adj2" fmla="val 129280"/>
              <a:gd name="adj3" fmla="val 16667"/>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lang="en-CH" sz="1000" dirty="0">
                <a:latin typeface="Times" charset="0"/>
              </a:rPr>
              <a:t>BYOI</a:t>
            </a:r>
          </a:p>
          <a:p>
            <a:pPr algn="ctr">
              <a:spcBef>
                <a:spcPct val="0"/>
              </a:spcBef>
            </a:pPr>
            <a:r>
              <a:rPr lang="en-CH" sz="1000" i="1" dirty="0">
                <a:latin typeface="Times" charset="0"/>
              </a:rPr>
              <a:t>“Bring our own intelligence”</a:t>
            </a:r>
          </a:p>
        </p:txBody>
      </p:sp>
      <p:grpSp>
        <p:nvGrpSpPr>
          <p:cNvPr id="10" name="Group 9">
            <a:extLst>
              <a:ext uri="{FF2B5EF4-FFF2-40B4-BE49-F238E27FC236}">
                <a16:creationId xmlns:a16="http://schemas.microsoft.com/office/drawing/2014/main" id="{DBAF2C65-1408-B5E2-03FA-3F3FB9E689BC}"/>
              </a:ext>
            </a:extLst>
          </p:cNvPr>
          <p:cNvGrpSpPr/>
          <p:nvPr/>
        </p:nvGrpSpPr>
        <p:grpSpPr>
          <a:xfrm>
            <a:off x="3275856" y="3404774"/>
            <a:ext cx="2368128" cy="1304367"/>
            <a:chOff x="2555776" y="3404774"/>
            <a:chExt cx="2368128" cy="1304367"/>
          </a:xfrm>
        </p:grpSpPr>
        <p:sp>
          <p:nvSpPr>
            <p:cNvPr id="22" name="Rectangle 21">
              <a:extLst>
                <a:ext uri="{FF2B5EF4-FFF2-40B4-BE49-F238E27FC236}">
                  <a16:creationId xmlns:a16="http://schemas.microsoft.com/office/drawing/2014/main" id="{C18506BC-109C-17E1-66EF-FBCEB6A3A730}"/>
                </a:ext>
              </a:extLst>
            </p:cNvPr>
            <p:cNvSpPr/>
            <p:nvPr/>
          </p:nvSpPr>
          <p:spPr bwMode="auto">
            <a:xfrm>
              <a:off x="3302217" y="3698534"/>
              <a:ext cx="1038614" cy="431323"/>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200">
                  <a:latin typeface="Times" charset="0"/>
                </a:rPr>
                <a:t>EPICS IOCs</a:t>
              </a:r>
            </a:p>
          </p:txBody>
        </p:sp>
        <p:sp>
          <p:nvSpPr>
            <p:cNvPr id="23" name="Oval 22">
              <a:extLst>
                <a:ext uri="{FF2B5EF4-FFF2-40B4-BE49-F238E27FC236}">
                  <a16:creationId xmlns:a16="http://schemas.microsoft.com/office/drawing/2014/main" id="{D776AD92-81CD-3280-0F94-4AB336301735}"/>
                </a:ext>
              </a:extLst>
            </p:cNvPr>
            <p:cNvSpPr/>
            <p:nvPr/>
          </p:nvSpPr>
          <p:spPr bwMode="auto">
            <a:xfrm>
              <a:off x="2555776" y="4386444"/>
              <a:ext cx="1077153" cy="318971"/>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200">
                  <a:latin typeface="Times" charset="0"/>
                </a:rPr>
                <a:t>Sensors</a:t>
              </a:r>
            </a:p>
          </p:txBody>
        </p:sp>
        <p:sp>
          <p:nvSpPr>
            <p:cNvPr id="25" name="Oval 24">
              <a:extLst>
                <a:ext uri="{FF2B5EF4-FFF2-40B4-BE49-F238E27FC236}">
                  <a16:creationId xmlns:a16="http://schemas.microsoft.com/office/drawing/2014/main" id="{05B7AA44-12A2-61DA-6476-530D2FA30CE8}"/>
                </a:ext>
              </a:extLst>
            </p:cNvPr>
            <p:cNvSpPr/>
            <p:nvPr/>
          </p:nvSpPr>
          <p:spPr bwMode="auto">
            <a:xfrm>
              <a:off x="3818167" y="4390170"/>
              <a:ext cx="1105737" cy="318971"/>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200" dirty="0">
                  <a:latin typeface="Times" charset="0"/>
                </a:rPr>
                <a:t>Actuators</a:t>
              </a:r>
            </a:p>
          </p:txBody>
        </p:sp>
        <p:sp>
          <p:nvSpPr>
            <p:cNvPr id="27" name="Line 15">
              <a:extLst>
                <a:ext uri="{FF2B5EF4-FFF2-40B4-BE49-F238E27FC236}">
                  <a16:creationId xmlns:a16="http://schemas.microsoft.com/office/drawing/2014/main" id="{20FA8D9A-57CB-5CB5-30E9-3F7830E35E4C}"/>
                </a:ext>
              </a:extLst>
            </p:cNvPr>
            <p:cNvSpPr>
              <a:spLocks noChangeShapeType="1"/>
            </p:cNvSpPr>
            <p:nvPr/>
          </p:nvSpPr>
          <p:spPr bwMode="auto">
            <a:xfrm flipV="1">
              <a:off x="3830191" y="3404774"/>
              <a:ext cx="0" cy="293148"/>
            </a:xfrm>
            <a:prstGeom prst="line">
              <a:avLst/>
            </a:prstGeom>
            <a:noFill/>
            <a:ln w="25400">
              <a:solidFill>
                <a:schemeClr val="accent1"/>
              </a:solidFill>
              <a:round/>
              <a:headEnd type="none" w="med" len="med"/>
              <a:tailEnd/>
            </a:ln>
            <a:extLst>
              <a:ext uri="{909E8E84-426E-40dd-AFC4-6F175D3DCCD1}">
                <a14:hiddenFill xmlns="" xmlns:a14="http://schemas.microsoft.com/office/drawing/2010/main">
                  <a:noFill/>
                </a14:hiddenFill>
              </a:ext>
            </a:extLst>
          </p:spPr>
          <p:txBody>
            <a:bodyPr wrap="none" lIns="85533" tIns="42766" rIns="85533" bIns="42766" anchor="ctr"/>
            <a:lstStyle/>
            <a:p>
              <a:endParaRPr lang="de-DE" sz="1200"/>
            </a:p>
          </p:txBody>
        </p:sp>
        <p:sp>
          <p:nvSpPr>
            <p:cNvPr id="29" name="Line 15">
              <a:extLst>
                <a:ext uri="{FF2B5EF4-FFF2-40B4-BE49-F238E27FC236}">
                  <a16:creationId xmlns:a16="http://schemas.microsoft.com/office/drawing/2014/main" id="{00A765BC-0C2A-94F2-9351-DCB0BEE89266}"/>
                </a:ext>
              </a:extLst>
            </p:cNvPr>
            <p:cNvSpPr>
              <a:spLocks noChangeShapeType="1"/>
            </p:cNvSpPr>
            <p:nvPr/>
          </p:nvSpPr>
          <p:spPr bwMode="auto">
            <a:xfrm flipV="1">
              <a:off x="3227139" y="4129856"/>
              <a:ext cx="221636" cy="256588"/>
            </a:xfrm>
            <a:prstGeom prst="line">
              <a:avLst/>
            </a:prstGeom>
            <a:noFill/>
            <a:ln w="25400">
              <a:solidFill>
                <a:schemeClr val="accent1"/>
              </a:solidFill>
              <a:round/>
              <a:headEnd type="none" w="med" len="med"/>
              <a:tailEnd/>
            </a:ln>
            <a:extLst>
              <a:ext uri="{909E8E84-426E-40dd-AFC4-6F175D3DCCD1}">
                <a14:hiddenFill xmlns="" xmlns:a14="http://schemas.microsoft.com/office/drawing/2010/main">
                  <a:noFill/>
                </a14:hiddenFill>
              </a:ext>
            </a:extLst>
          </p:spPr>
          <p:txBody>
            <a:bodyPr wrap="none" lIns="85533" tIns="42766" rIns="85533" bIns="42766" anchor="ctr"/>
            <a:lstStyle/>
            <a:p>
              <a:endParaRPr lang="de-DE" sz="1200"/>
            </a:p>
          </p:txBody>
        </p:sp>
        <p:sp>
          <p:nvSpPr>
            <p:cNvPr id="30" name="Line 15">
              <a:extLst>
                <a:ext uri="{FF2B5EF4-FFF2-40B4-BE49-F238E27FC236}">
                  <a16:creationId xmlns:a16="http://schemas.microsoft.com/office/drawing/2014/main" id="{BD969EA7-6E17-617D-FA6D-9A884AF04052}"/>
                </a:ext>
              </a:extLst>
            </p:cNvPr>
            <p:cNvSpPr>
              <a:spLocks noChangeShapeType="1"/>
            </p:cNvSpPr>
            <p:nvPr/>
          </p:nvSpPr>
          <p:spPr bwMode="auto">
            <a:xfrm flipH="1" flipV="1">
              <a:off x="4087203" y="4129857"/>
              <a:ext cx="148297" cy="256588"/>
            </a:xfrm>
            <a:prstGeom prst="line">
              <a:avLst/>
            </a:prstGeom>
            <a:noFill/>
            <a:ln w="25400">
              <a:solidFill>
                <a:schemeClr val="accent1"/>
              </a:solidFill>
              <a:round/>
              <a:headEnd type="none" w="med" len="med"/>
              <a:tailEnd/>
            </a:ln>
            <a:extLst>
              <a:ext uri="{909E8E84-426E-40dd-AFC4-6F175D3DCCD1}">
                <a14:hiddenFill xmlns="" xmlns:a14="http://schemas.microsoft.com/office/drawing/2010/main">
                  <a:noFill/>
                </a14:hiddenFill>
              </a:ext>
            </a:extLst>
          </p:spPr>
          <p:txBody>
            <a:bodyPr wrap="none" lIns="85533" tIns="42766" rIns="85533" bIns="42766" anchor="ctr"/>
            <a:lstStyle/>
            <a:p>
              <a:endParaRPr lang="de-DE" sz="1200"/>
            </a:p>
          </p:txBody>
        </p:sp>
        <p:sp>
          <p:nvSpPr>
            <p:cNvPr id="72" name="TextBox 71">
              <a:extLst>
                <a:ext uri="{FF2B5EF4-FFF2-40B4-BE49-F238E27FC236}">
                  <a16:creationId xmlns:a16="http://schemas.microsoft.com/office/drawing/2014/main" id="{27DBF791-533D-66B2-A4CF-970EB8219B6B}"/>
                </a:ext>
              </a:extLst>
            </p:cNvPr>
            <p:cNvSpPr txBox="1"/>
            <p:nvPr/>
          </p:nvSpPr>
          <p:spPr>
            <a:xfrm>
              <a:off x="3885401" y="3441944"/>
              <a:ext cx="148774" cy="192583"/>
            </a:xfrm>
            <a:prstGeom prst="rect">
              <a:avLst/>
            </a:prstGeom>
            <a:noFill/>
          </p:spPr>
          <p:txBody>
            <a:bodyPr wrap="none" lIns="0" tIns="0" rIns="0" bIns="0" rtlCol="0">
              <a:noAutofit/>
            </a:bodyPr>
            <a:lstStyle/>
            <a:p>
              <a:pPr>
                <a:lnSpc>
                  <a:spcPct val="110000"/>
                </a:lnSpc>
                <a:spcBef>
                  <a:spcPts val="0"/>
                </a:spcBef>
              </a:pPr>
              <a:r>
                <a:rPr lang="en-CH" sz="1400" kern="1000" spc="30" dirty="0">
                  <a:latin typeface="+mn-lt"/>
                  <a:cs typeface="Franklin Gothic Book"/>
                </a:rPr>
                <a:t>ca</a:t>
              </a:r>
            </a:p>
          </p:txBody>
        </p:sp>
        <p:pic>
          <p:nvPicPr>
            <p:cNvPr id="7" name="Picture 6" descr="EPICS - Wikipedia">
              <a:extLst>
                <a:ext uri="{FF2B5EF4-FFF2-40B4-BE49-F238E27FC236}">
                  <a16:creationId xmlns:a16="http://schemas.microsoft.com/office/drawing/2014/main" id="{BF3C5688-A2D0-530C-7C66-7BC6CCA4C8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1117" y="3723878"/>
              <a:ext cx="514739" cy="381375"/>
            </a:xfrm>
            <a:prstGeom prst="rect">
              <a:avLst/>
            </a:prstGeom>
            <a:noFill/>
            <a:ln>
              <a:noFill/>
            </a:ln>
          </p:spPr>
        </p:pic>
      </p:grpSp>
      <p:sp>
        <p:nvSpPr>
          <p:cNvPr id="8" name="TextBox 7">
            <a:extLst>
              <a:ext uri="{FF2B5EF4-FFF2-40B4-BE49-F238E27FC236}">
                <a16:creationId xmlns:a16="http://schemas.microsoft.com/office/drawing/2014/main" id="{10F46E99-6F02-CA01-CE97-0E722015B7B7}"/>
              </a:ext>
            </a:extLst>
          </p:cNvPr>
          <p:cNvSpPr txBox="1"/>
          <p:nvPr/>
        </p:nvSpPr>
        <p:spPr>
          <a:xfrm>
            <a:off x="3779912" y="2873866"/>
            <a:ext cx="409990" cy="464016"/>
          </a:xfrm>
          <a:prstGeom prst="rect">
            <a:avLst/>
          </a:prstGeom>
          <a:solidFill>
            <a:schemeClr val="bg2">
              <a:lumMod val="60000"/>
              <a:lumOff val="40000"/>
            </a:schemeClr>
          </a:solidFill>
        </p:spPr>
        <p:txBody>
          <a:bodyPr wrap="square" lIns="0" tIns="0" rIns="0" bIns="0" rtlCol="0" anchor="ctr" anchorCtr="0">
            <a:noAutofit/>
          </a:bodyPr>
          <a:lstStyle/>
          <a:p>
            <a:pPr algn="ctr">
              <a:lnSpc>
                <a:spcPct val="110000"/>
              </a:lnSpc>
              <a:spcBef>
                <a:spcPts val="0"/>
              </a:spcBef>
            </a:pPr>
            <a:r>
              <a:rPr lang="en-CH" sz="800" kern="1000" spc="30" dirty="0">
                <a:latin typeface="Times" pitchFamily="2" charset="0"/>
                <a:cs typeface="Franklin Gothic Book"/>
              </a:rPr>
              <a:t>Web Server</a:t>
            </a:r>
          </a:p>
        </p:txBody>
      </p:sp>
      <p:sp>
        <p:nvSpPr>
          <p:cNvPr id="11" name="Line 15">
            <a:extLst>
              <a:ext uri="{FF2B5EF4-FFF2-40B4-BE49-F238E27FC236}">
                <a16:creationId xmlns:a16="http://schemas.microsoft.com/office/drawing/2014/main" id="{671B38A7-9058-A644-428B-D7AD34BF2C77}"/>
              </a:ext>
            </a:extLst>
          </p:cNvPr>
          <p:cNvSpPr>
            <a:spLocks noChangeShapeType="1"/>
          </p:cNvSpPr>
          <p:nvPr/>
        </p:nvSpPr>
        <p:spPr bwMode="auto">
          <a:xfrm flipV="1">
            <a:off x="4355976" y="2176098"/>
            <a:ext cx="0" cy="415162"/>
          </a:xfrm>
          <a:prstGeom prst="line">
            <a:avLst/>
          </a:prstGeom>
          <a:noFill/>
          <a:ln w="25400">
            <a:solidFill>
              <a:schemeClr val="accent5">
                <a:lumMod val="40000"/>
                <a:lumOff val="60000"/>
              </a:schemeClr>
            </a:solidFill>
            <a:round/>
            <a:headEnd type="none" w="med" len="med"/>
            <a:tailEnd/>
          </a:ln>
          <a:extLst>
            <a:ext uri="{909E8E84-426E-40dd-AFC4-6F175D3DCCD1}">
              <a14:hiddenFill xmlns="" xmlns:a14="http://schemas.microsoft.com/office/drawing/2010/main">
                <a:noFill/>
              </a14:hiddenFill>
            </a:ext>
          </a:extLst>
        </p:spPr>
        <p:txBody>
          <a:bodyPr wrap="none" lIns="85533" tIns="42766" rIns="85533" bIns="42766" anchor="ctr"/>
          <a:lstStyle/>
          <a:p>
            <a:endParaRPr lang="de-DE" sz="1200"/>
          </a:p>
        </p:txBody>
      </p:sp>
      <p:pic>
        <p:nvPicPr>
          <p:cNvPr id="17" name="Graphic 16" descr="Database outline">
            <a:extLst>
              <a:ext uri="{FF2B5EF4-FFF2-40B4-BE49-F238E27FC236}">
                <a16:creationId xmlns:a16="http://schemas.microsoft.com/office/drawing/2014/main" id="{D288ABA4-CDAC-D6C3-8BD6-6F34C7E3E7D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04405" y="2946388"/>
            <a:ext cx="318971" cy="318971"/>
          </a:xfrm>
          <a:prstGeom prst="rect">
            <a:avLst/>
          </a:prstGeom>
        </p:spPr>
      </p:pic>
      <p:sp>
        <p:nvSpPr>
          <p:cNvPr id="18" name="Inhaltsplatzhalter 1">
            <a:extLst>
              <a:ext uri="{FF2B5EF4-FFF2-40B4-BE49-F238E27FC236}">
                <a16:creationId xmlns:a16="http://schemas.microsoft.com/office/drawing/2014/main" id="{3D40AE63-E620-78FC-36AE-D7520F5445D7}"/>
              </a:ext>
            </a:extLst>
          </p:cNvPr>
          <p:cNvSpPr txBox="1">
            <a:spLocks/>
          </p:cNvSpPr>
          <p:nvPr/>
        </p:nvSpPr>
        <p:spPr>
          <a:xfrm>
            <a:off x="6108753" y="1742448"/>
            <a:ext cx="2016215" cy="1594608"/>
          </a:xfrm>
          <a:prstGeom prst="rect">
            <a:avLst/>
          </a:prstGeom>
          <a:solidFill>
            <a:schemeClr val="bg1">
              <a:lumMod val="85000"/>
            </a:schemeClr>
          </a:solidFill>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nSpc>
                <a:spcPct val="150000"/>
              </a:lnSpc>
              <a:buNone/>
            </a:pPr>
            <a:r>
              <a:rPr lang="en-GB" sz="1200" kern="1000" dirty="0">
                <a:solidFill>
                  <a:srgbClr val="686868"/>
                </a:solidFill>
                <a:latin typeface="+mj-lt"/>
                <a:ea typeface="+mj-ea"/>
                <a:cs typeface="+mj-cs"/>
              </a:rPr>
              <a:t>BYOI:</a:t>
            </a:r>
          </a:p>
          <a:p>
            <a:pPr>
              <a:lnSpc>
                <a:spcPct val="150000"/>
              </a:lnSpc>
            </a:pPr>
            <a:r>
              <a:rPr lang="en-GB" sz="1200" kern="1000" dirty="0">
                <a:solidFill>
                  <a:srgbClr val="686868"/>
                </a:solidFill>
                <a:latin typeface="+mj-lt"/>
                <a:ea typeface="+mj-ea"/>
                <a:cs typeface="+mj-cs"/>
              </a:rPr>
              <a:t>Update Text Widgets</a:t>
            </a:r>
          </a:p>
          <a:p>
            <a:pPr>
              <a:lnSpc>
                <a:spcPct val="150000"/>
              </a:lnSpc>
            </a:pPr>
            <a:r>
              <a:rPr lang="en-GB" sz="1200" kern="1000" dirty="0">
                <a:solidFill>
                  <a:srgbClr val="686868"/>
                </a:solidFill>
                <a:latin typeface="+mj-lt"/>
                <a:ea typeface="+mj-ea"/>
                <a:cs typeface="+mj-cs"/>
              </a:rPr>
              <a:t>Update Plots</a:t>
            </a:r>
          </a:p>
          <a:p>
            <a:pPr>
              <a:lnSpc>
                <a:spcPct val="150000"/>
              </a:lnSpc>
            </a:pPr>
            <a:r>
              <a:rPr lang="en-GB" sz="1200" kern="1000" dirty="0">
                <a:solidFill>
                  <a:srgbClr val="686868"/>
                </a:solidFill>
                <a:latin typeface="+mj-lt"/>
                <a:ea typeface="+mj-ea"/>
                <a:cs typeface="+mj-cs"/>
              </a:rPr>
              <a:t>Update SVG Graphics</a:t>
            </a:r>
          </a:p>
          <a:p>
            <a:pPr>
              <a:lnSpc>
                <a:spcPct val="150000"/>
              </a:lnSpc>
            </a:pPr>
            <a:r>
              <a:rPr lang="en-GB" sz="1200" kern="1000" dirty="0">
                <a:solidFill>
                  <a:srgbClr val="686868"/>
                </a:solidFill>
                <a:latin typeface="+mj-lt"/>
                <a:ea typeface="+mj-ea"/>
                <a:cs typeface="+mj-cs"/>
              </a:rPr>
              <a:t>Update Images</a:t>
            </a:r>
          </a:p>
        </p:txBody>
      </p:sp>
      <p:sp>
        <p:nvSpPr>
          <p:cNvPr id="34" name="Inhaltsplatzhalter 1">
            <a:extLst>
              <a:ext uri="{FF2B5EF4-FFF2-40B4-BE49-F238E27FC236}">
                <a16:creationId xmlns:a16="http://schemas.microsoft.com/office/drawing/2014/main" id="{315B99FE-76DC-8C77-1996-D514C1CAAF0A}"/>
              </a:ext>
            </a:extLst>
          </p:cNvPr>
          <p:cNvSpPr txBox="1">
            <a:spLocks/>
          </p:cNvSpPr>
          <p:nvPr/>
        </p:nvSpPr>
        <p:spPr>
          <a:xfrm>
            <a:off x="524096" y="2529184"/>
            <a:ext cx="2016215" cy="1857259"/>
          </a:xfrm>
          <a:prstGeom prst="rect">
            <a:avLst/>
          </a:prstGeom>
          <a:solidFill>
            <a:schemeClr val="bg1">
              <a:lumMod val="85000"/>
            </a:schemeClr>
          </a:solidFill>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a:lnSpc>
                <a:spcPct val="150000"/>
              </a:lnSpc>
            </a:pPr>
            <a:r>
              <a:rPr lang="en-GB" sz="1200" kern="1000" dirty="0">
                <a:solidFill>
                  <a:srgbClr val="686868"/>
                </a:solidFill>
                <a:latin typeface="+mj-lt"/>
                <a:ea typeface="+mj-ea"/>
                <a:cs typeface="+mj-cs"/>
              </a:rPr>
              <a:t>WICA brings control system data directly to the attributes on the user’s web page. </a:t>
            </a:r>
          </a:p>
          <a:p>
            <a:pPr>
              <a:lnSpc>
                <a:spcPct val="150000"/>
              </a:lnSpc>
            </a:pPr>
            <a:r>
              <a:rPr lang="en-GB" sz="1200" kern="1000" dirty="0">
                <a:solidFill>
                  <a:srgbClr val="686868"/>
                </a:solidFill>
                <a:latin typeface="+mj-lt"/>
                <a:ea typeface="+mj-ea"/>
                <a:cs typeface="+mj-cs"/>
              </a:rPr>
              <a:t>What you do with it is up to you !</a:t>
            </a:r>
          </a:p>
        </p:txBody>
      </p:sp>
    </p:spTree>
    <p:extLst>
      <p:ext uri="{BB962C8B-B14F-4D97-AF65-F5344CB8AC3E}">
        <p14:creationId xmlns:p14="http://schemas.microsoft.com/office/powerpoint/2010/main" val="144263716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01B1C6-CB95-05D7-9A68-4635D91E0275}"/>
              </a:ext>
            </a:extLst>
          </p:cNvPr>
          <p:cNvSpPr>
            <a:spLocks noGrp="1"/>
          </p:cNvSpPr>
          <p:nvPr>
            <p:ph type="title"/>
          </p:nvPr>
        </p:nvSpPr>
        <p:spPr/>
        <p:txBody>
          <a:bodyPr/>
          <a:lstStyle/>
          <a:p>
            <a:r>
              <a:rPr lang="en-CH" dirty="0"/>
              <a:t>Wica – the simplest web page</a:t>
            </a:r>
          </a:p>
        </p:txBody>
      </p:sp>
      <p:sp>
        <p:nvSpPr>
          <p:cNvPr id="4" name="Slide Number Placeholder 3">
            <a:extLst>
              <a:ext uri="{FF2B5EF4-FFF2-40B4-BE49-F238E27FC236}">
                <a16:creationId xmlns:a16="http://schemas.microsoft.com/office/drawing/2014/main" id="{3EC14E32-B289-8492-C5CF-357187E5DDA8}"/>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13</a:t>
            </a:fld>
            <a:endParaRPr lang="de-DE" dirty="0"/>
          </a:p>
        </p:txBody>
      </p:sp>
      <p:sp>
        <p:nvSpPr>
          <p:cNvPr id="5" name="Content Placeholder 2">
            <a:extLst>
              <a:ext uri="{FF2B5EF4-FFF2-40B4-BE49-F238E27FC236}">
                <a16:creationId xmlns:a16="http://schemas.microsoft.com/office/drawing/2014/main" id="{8C901D43-B57B-E93B-D9F9-B56B9848B2E6}"/>
              </a:ext>
            </a:extLst>
          </p:cNvPr>
          <p:cNvSpPr txBox="1">
            <a:spLocks/>
          </p:cNvSpPr>
          <p:nvPr/>
        </p:nvSpPr>
        <p:spPr>
          <a:xfrm>
            <a:off x="1043608" y="771550"/>
            <a:ext cx="7632848" cy="1944216"/>
          </a:xfrm>
          <a:prstGeom prst="rect">
            <a:avLst/>
          </a:prstGeom>
          <a:solidFill>
            <a:schemeClr val="bg1">
              <a:lumMod val="85000"/>
            </a:schemeClr>
          </a:solidFill>
        </p:spPr>
        <p:txBody>
          <a:bodyPr vert="horz" lIns="0" tIns="0" rIns="0" bIns="0" rtlCol="0">
            <a:noAutofit/>
          </a:bodyPr>
          <a:lstStyle>
            <a:lvl1pPr marL="177792" indent="-177792" algn="l" rtl="0" eaLnBrk="1" fontAlgn="base" hangingPunct="1">
              <a:lnSpc>
                <a:spcPct val="110000"/>
              </a:lnSpc>
              <a:spcBef>
                <a:spcPct val="0"/>
              </a:spcBef>
              <a:spcAft>
                <a:spcPct val="0"/>
              </a:spcAft>
              <a:buClr>
                <a:schemeClr val="tx1"/>
              </a:buClr>
              <a:buFont typeface="Arial" panose="020B0604020202020204" pitchFamily="34" charset="0"/>
              <a:buChar char="•"/>
              <a:defRPr sz="1700" kern="1200" spc="0" baseline="0">
                <a:solidFill>
                  <a:schemeClr val="tx1"/>
                </a:solidFill>
                <a:latin typeface="+mn-lt"/>
                <a:ea typeface="+mn-ea"/>
                <a:cs typeface="+mn-cs"/>
              </a:defRPr>
            </a:lvl1pPr>
            <a:lvl2pPr marL="355582" indent="-177792"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700" kern="1200" spc="0" baseline="0">
                <a:solidFill>
                  <a:schemeClr val="tx1"/>
                </a:solidFill>
                <a:latin typeface="+mn-lt"/>
                <a:ea typeface="+mn-ea"/>
                <a:cs typeface="+mn-cs"/>
              </a:defRPr>
            </a:lvl2pPr>
            <a:lvl3pPr marL="355582" indent="184142" algn="l" rtl="0" eaLnBrk="1" fontAlgn="base" hangingPunct="1">
              <a:lnSpc>
                <a:spcPct val="110000"/>
              </a:lnSpc>
              <a:spcBef>
                <a:spcPct val="0"/>
              </a:spcBef>
              <a:spcAft>
                <a:spcPct val="0"/>
              </a:spcAft>
              <a:buFont typeface="Symbol" panose="05050102010706020507" pitchFamily="18" charset="2"/>
              <a:buChar char="-"/>
              <a:defRPr sz="1700" spc="0" baseline="0">
                <a:solidFill>
                  <a:schemeClr val="tx1"/>
                </a:solidFill>
                <a:latin typeface="+mn-lt"/>
                <a:ea typeface="ＭＳ Ｐゴシック" charset="-128"/>
                <a:cs typeface="ＭＳ Ｐゴシック" charset="-128"/>
              </a:defRPr>
            </a:lvl3pPr>
            <a:lvl4pPr marL="717515" indent="-177792" algn="l" rtl="0" eaLnBrk="1" fontAlgn="base" hangingPunct="1">
              <a:lnSpc>
                <a:spcPct val="110000"/>
              </a:lnSpc>
              <a:spcBef>
                <a:spcPct val="0"/>
              </a:spcBef>
              <a:spcAft>
                <a:spcPct val="0"/>
              </a:spcAft>
              <a:buFont typeface="Symbol" panose="05050102010706020507" pitchFamily="18" charset="2"/>
              <a:buChar char="-"/>
              <a:defRPr sz="1700" kern="1200" spc="0" baseline="0">
                <a:solidFill>
                  <a:schemeClr val="tx1"/>
                </a:solidFill>
                <a:latin typeface="+mn-lt"/>
                <a:ea typeface="ＭＳ Ｐゴシック" charset="0"/>
                <a:cs typeface="ＭＳ Ｐゴシック" charset="0"/>
              </a:defRPr>
            </a:lvl4pPr>
            <a:lvl5pPr marL="895306" indent="-177792" algn="l" rtl="0" eaLnBrk="1" fontAlgn="base" hangingPunct="1">
              <a:lnSpc>
                <a:spcPct val="110000"/>
              </a:lnSpc>
              <a:spcBef>
                <a:spcPct val="0"/>
              </a:spcBef>
              <a:spcAft>
                <a:spcPct val="0"/>
              </a:spcAft>
              <a:buFont typeface="Symbol" panose="05050102010706020507" pitchFamily="18" charset="2"/>
              <a:buChar char="-"/>
              <a:defRPr sz="1700" kern="1200" spc="0" baseline="0">
                <a:solidFill>
                  <a:schemeClr val="tx1"/>
                </a:solidFill>
                <a:latin typeface="+mn-lt"/>
                <a:ea typeface="+mn-ea"/>
                <a:cs typeface="ＭＳ Ｐゴシック" charset="0"/>
              </a:defRPr>
            </a:lvl5pPr>
            <a:lvl6pPr marL="1074685" indent="-179380" algn="l" rtl="0" eaLnBrk="1" fontAlgn="base" hangingPunct="1">
              <a:lnSpc>
                <a:spcPct val="110000"/>
              </a:lnSpc>
              <a:spcBef>
                <a:spcPct val="0"/>
              </a:spcBef>
              <a:spcAft>
                <a:spcPct val="0"/>
              </a:spcAft>
              <a:buFont typeface="Symbol" panose="05050102010706020507" pitchFamily="18" charset="2"/>
              <a:buChar char="-"/>
              <a:defRPr sz="1700">
                <a:solidFill>
                  <a:schemeClr val="tx1"/>
                </a:solidFill>
                <a:latin typeface="+mn-lt"/>
                <a:ea typeface="+mn-ea"/>
              </a:defRPr>
            </a:lvl6pPr>
            <a:lvl7pPr marL="1257238" indent="-182554" algn="l" rtl="0" eaLnBrk="1" fontAlgn="base" hangingPunct="1">
              <a:lnSpc>
                <a:spcPct val="110000"/>
              </a:lnSpc>
              <a:spcBef>
                <a:spcPct val="0"/>
              </a:spcBef>
              <a:spcAft>
                <a:spcPct val="0"/>
              </a:spcAft>
              <a:buFont typeface="Symbol" panose="05050102010706020507" pitchFamily="18" charset="2"/>
              <a:buChar char="-"/>
              <a:defRPr sz="1700">
                <a:solidFill>
                  <a:schemeClr val="tx1"/>
                </a:solidFill>
                <a:latin typeface="+mn-lt"/>
                <a:ea typeface="+mn-ea"/>
              </a:defRPr>
            </a:lvl7pPr>
            <a:lvl8pPr marL="1436616" indent="-179380" algn="l" rtl="0" eaLnBrk="1" fontAlgn="base" hangingPunct="1">
              <a:lnSpc>
                <a:spcPct val="110000"/>
              </a:lnSpc>
              <a:spcBef>
                <a:spcPct val="0"/>
              </a:spcBef>
              <a:spcAft>
                <a:spcPct val="0"/>
              </a:spcAft>
              <a:buFont typeface="Symbol" panose="05050102010706020507" pitchFamily="18" charset="2"/>
              <a:buChar char="-"/>
              <a:defRPr sz="1700">
                <a:solidFill>
                  <a:schemeClr val="tx1"/>
                </a:solidFill>
                <a:latin typeface="+mn-lt"/>
                <a:ea typeface="+mn-ea"/>
              </a:defRPr>
            </a:lvl8pPr>
            <a:lvl9pPr marL="1614408" indent="-177792" algn="l" rtl="0" eaLnBrk="1" fontAlgn="base" hangingPunct="1">
              <a:lnSpc>
                <a:spcPct val="110000"/>
              </a:lnSpc>
              <a:spcBef>
                <a:spcPct val="0"/>
              </a:spcBef>
              <a:spcAft>
                <a:spcPct val="0"/>
              </a:spcAft>
              <a:buFont typeface="Symbol" panose="05050102010706020507" pitchFamily="18" charset="2"/>
              <a:buChar char="-"/>
              <a:defRPr sz="1700">
                <a:solidFill>
                  <a:schemeClr val="tx1"/>
                </a:solidFill>
                <a:latin typeface="+mn-lt"/>
                <a:ea typeface="+mn-ea"/>
              </a:defRPr>
            </a:lvl9pPr>
          </a:lstStyle>
          <a:p>
            <a:pPr marL="0" indent="0">
              <a:buFont typeface="Arial" panose="020B0604020202020204" pitchFamily="34" charset="0"/>
              <a:buNone/>
            </a:pPr>
            <a:r>
              <a:rPr lang="en-US" sz="800" noProof="1">
                <a:latin typeface="Courier New" panose="02070309020205020404" pitchFamily="49" charset="0"/>
                <a:cs typeface="Courier New" panose="02070309020205020404" pitchFamily="49" charset="0"/>
              </a:rPr>
              <a:t>&lt;!doctype html&gt;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&lt;html lang="en"&gt;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&lt;head&gt;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    &lt;meta charset="utf-8"/&gt;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    &lt;title&gt;Wica Demo Page&lt;/title&gt;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    &lt;script src="/wica/wica.js" type="module"&gt;&lt;/script&gt;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&lt;/head&gt;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&lt;body&gt;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    &lt;h1&gt;Wica Demo Page&lt;/h1&gt;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    &lt;label&gt;Channel-1:&lt;/label&gt; &lt;span data-wica-channel-name="SINEG01-MBND300:I-READ"&gt;&lt;/span&gt; &lt;br&gt;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    &lt;label&gt;Channel-2:&lt;/label&gt; &lt;span data-wica-channel-name="SINLH02-MBND100:I-READ"&gt;&lt;/span&gt; &lt;br&gt;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    &lt;label&gt;Channel-3:&lt;/label&gt; &lt;span data-wica-channel-name="SINBC02-MBND100:I-READ"&gt;&lt;/span&gt; &lt;br&gt;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&lt;/body&gt;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&lt;/html&gt;</a:t>
            </a:r>
            <a:endParaRPr lang="en-US" sz="800" noProof="1"/>
          </a:p>
        </p:txBody>
      </p:sp>
      <p:sp>
        <p:nvSpPr>
          <p:cNvPr id="7" name="Content Placeholder 2">
            <a:extLst>
              <a:ext uri="{FF2B5EF4-FFF2-40B4-BE49-F238E27FC236}">
                <a16:creationId xmlns:a16="http://schemas.microsoft.com/office/drawing/2014/main" id="{2154B685-0B99-82D4-BE54-3AF48158CB03}"/>
              </a:ext>
            </a:extLst>
          </p:cNvPr>
          <p:cNvSpPr txBox="1">
            <a:spLocks/>
          </p:cNvSpPr>
          <p:nvPr/>
        </p:nvSpPr>
        <p:spPr>
          <a:xfrm>
            <a:off x="1043608" y="2787774"/>
            <a:ext cx="5544616" cy="2232248"/>
          </a:xfrm>
          <a:prstGeom prst="rect">
            <a:avLst/>
          </a:prstGeom>
          <a:solidFill>
            <a:schemeClr val="bg1">
              <a:lumMod val="85000"/>
            </a:schemeClr>
          </a:solidFill>
        </p:spPr>
        <p:txBody>
          <a:bodyPr vert="horz" lIns="0" tIns="0" rIns="0" bIns="0" rtlCol="0">
            <a:noAutofit/>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Font typeface="Arial" panose="020B0604020202020204" pitchFamily="34" charset="0"/>
              <a:buNone/>
            </a:pPr>
            <a:br>
              <a:rPr lang="en-US" sz="1000" dirty="0"/>
            </a:br>
            <a:endParaRPr lang="en-US" sz="1000" dirty="0"/>
          </a:p>
        </p:txBody>
      </p:sp>
      <p:pic>
        <p:nvPicPr>
          <p:cNvPr id="8" name="Picture 7">
            <a:extLst>
              <a:ext uri="{FF2B5EF4-FFF2-40B4-BE49-F238E27FC236}">
                <a16:creationId xmlns:a16="http://schemas.microsoft.com/office/drawing/2014/main" id="{389F3647-8CAF-F2F2-4B43-FFD047AE81AF}"/>
              </a:ext>
            </a:extLst>
          </p:cNvPr>
          <p:cNvPicPr>
            <a:picLocks noChangeAspect="1"/>
          </p:cNvPicPr>
          <p:nvPr/>
        </p:nvPicPr>
        <p:blipFill>
          <a:blip r:embed="rId2"/>
          <a:stretch>
            <a:fillRect/>
          </a:stretch>
        </p:blipFill>
        <p:spPr>
          <a:xfrm>
            <a:off x="1403648" y="3003798"/>
            <a:ext cx="4961550" cy="1835842"/>
          </a:xfrm>
          <a:prstGeom prst="rect">
            <a:avLst/>
          </a:prstGeom>
        </p:spPr>
      </p:pic>
    </p:spTree>
    <p:extLst>
      <p:ext uri="{BB962C8B-B14F-4D97-AF65-F5344CB8AC3E}">
        <p14:creationId xmlns:p14="http://schemas.microsoft.com/office/powerpoint/2010/main" val="142357278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C29E8C-D96A-70A9-C728-76722B9BB206}"/>
              </a:ext>
            </a:extLst>
          </p:cNvPr>
          <p:cNvSpPr>
            <a:spLocks noGrp="1"/>
          </p:cNvSpPr>
          <p:nvPr>
            <p:ph type="title"/>
          </p:nvPr>
        </p:nvSpPr>
        <p:spPr/>
        <p:txBody>
          <a:bodyPr/>
          <a:lstStyle/>
          <a:p>
            <a:r>
              <a:rPr lang="en-CH" dirty="0"/>
              <a:t>Attempting the risky – a live demo of WICA ?</a:t>
            </a:r>
          </a:p>
        </p:txBody>
      </p:sp>
      <p:sp>
        <p:nvSpPr>
          <p:cNvPr id="4" name="Slide Number Placeholder 3">
            <a:extLst>
              <a:ext uri="{FF2B5EF4-FFF2-40B4-BE49-F238E27FC236}">
                <a16:creationId xmlns:a16="http://schemas.microsoft.com/office/drawing/2014/main" id="{37D12CBA-309A-AC19-2D5A-030D8BB26FD1}"/>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14</a:t>
            </a:fld>
            <a:endParaRPr lang="de-DE" dirty="0"/>
          </a:p>
        </p:txBody>
      </p:sp>
      <p:pic>
        <p:nvPicPr>
          <p:cNvPr id="21506" name="Picture 2" descr="See-No-Evil Monkey on Apple iOS 15.4">
            <a:extLst>
              <a:ext uri="{FF2B5EF4-FFF2-40B4-BE49-F238E27FC236}">
                <a16:creationId xmlns:a16="http://schemas.microsoft.com/office/drawing/2014/main" id="{085BF45B-4BA1-B2AF-66AE-6996D5CB83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904" y="1563638"/>
            <a:ext cx="1524000"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57435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B0EDBD-82B8-8DA8-9355-0F981E3BD0DE}"/>
              </a:ext>
            </a:extLst>
          </p:cNvPr>
          <p:cNvSpPr>
            <a:spLocks noGrp="1"/>
          </p:cNvSpPr>
          <p:nvPr>
            <p:ph type="title"/>
          </p:nvPr>
        </p:nvSpPr>
        <p:spPr>
          <a:xfrm>
            <a:off x="2077211" y="216000"/>
            <a:ext cx="5663141" cy="381375"/>
          </a:xfrm>
        </p:spPr>
        <p:txBody>
          <a:bodyPr/>
          <a:lstStyle/>
          <a:p>
            <a:r>
              <a:rPr lang="en-CH" dirty="0"/>
              <a:t>WICA Resources</a:t>
            </a:r>
          </a:p>
        </p:txBody>
      </p:sp>
      <p:sp>
        <p:nvSpPr>
          <p:cNvPr id="4" name="Slide Number Placeholder 3">
            <a:extLst>
              <a:ext uri="{FF2B5EF4-FFF2-40B4-BE49-F238E27FC236}">
                <a16:creationId xmlns:a16="http://schemas.microsoft.com/office/drawing/2014/main" id="{0C14056A-2AD5-0835-6E10-0B5D28F7B7C5}"/>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15</a:t>
            </a:fld>
            <a:endParaRPr lang="de-DE" dirty="0"/>
          </a:p>
        </p:txBody>
      </p:sp>
      <p:pic>
        <p:nvPicPr>
          <p:cNvPr id="8" name="Picture 7">
            <a:extLst>
              <a:ext uri="{FF2B5EF4-FFF2-40B4-BE49-F238E27FC236}">
                <a16:creationId xmlns:a16="http://schemas.microsoft.com/office/drawing/2014/main" id="{E3275BBC-CB21-E5D7-E301-25011C5E3B5A}"/>
              </a:ext>
            </a:extLst>
          </p:cNvPr>
          <p:cNvPicPr>
            <a:picLocks noChangeAspect="1"/>
          </p:cNvPicPr>
          <p:nvPr/>
        </p:nvPicPr>
        <p:blipFill>
          <a:blip r:embed="rId2"/>
          <a:stretch>
            <a:fillRect/>
          </a:stretch>
        </p:blipFill>
        <p:spPr>
          <a:xfrm>
            <a:off x="827584" y="771550"/>
            <a:ext cx="4104456" cy="4060451"/>
          </a:xfrm>
          <a:prstGeom prst="rect">
            <a:avLst/>
          </a:prstGeom>
        </p:spPr>
      </p:pic>
      <p:sp>
        <p:nvSpPr>
          <p:cNvPr id="11" name="Content Placeholder 1">
            <a:extLst>
              <a:ext uri="{FF2B5EF4-FFF2-40B4-BE49-F238E27FC236}">
                <a16:creationId xmlns:a16="http://schemas.microsoft.com/office/drawing/2014/main" id="{7ACF63DF-1810-E382-D933-4B566EE64121}"/>
              </a:ext>
            </a:extLst>
          </p:cNvPr>
          <p:cNvSpPr txBox="1">
            <a:spLocks/>
          </p:cNvSpPr>
          <p:nvPr/>
        </p:nvSpPr>
        <p:spPr>
          <a:xfrm>
            <a:off x="5222773" y="1091094"/>
            <a:ext cx="3528393" cy="716704"/>
          </a:xfrm>
          <a:prstGeom prst="rect">
            <a:avLst/>
          </a:prstGeom>
          <a:solidFill>
            <a:schemeClr val="accent1">
              <a:lumMod val="20000"/>
              <a:lumOff val="80000"/>
            </a:schemeClr>
          </a:solidFill>
        </p:spPr>
        <p:txBody>
          <a:bodyPr vert="horz" lIns="0" tIns="0" rIns="0" bIns="0" rtlCol="0">
            <a:noAutofit/>
          </a:bodyPr>
          <a:lstStyle>
            <a:lvl1pPr marL="177792" marR="0" indent="-177792" algn="l" defTabSz="914354" rtl="0" eaLnBrk="1" fontAlgn="auto" latinLnBrk="0" hangingPunct="1">
              <a:lnSpc>
                <a:spcPct val="110000"/>
              </a:lnSpc>
              <a:spcBef>
                <a:spcPts val="0"/>
              </a:spcBef>
              <a:spcAft>
                <a:spcPts val="0"/>
              </a:spcAft>
              <a:buClr>
                <a:schemeClr val="tx1"/>
              </a:buClr>
              <a:buSzPct val="100000"/>
              <a:buFont typeface="Arial" panose="020B0604020202020204" pitchFamily="34" charset="0"/>
              <a:buChar char="•"/>
              <a:tabLst/>
              <a:defRPr sz="1700" kern="1200" spc="0" baseline="0">
                <a:solidFill>
                  <a:schemeClr val="tx1"/>
                </a:solidFill>
                <a:latin typeface="+mn-lt"/>
                <a:ea typeface="+mn-ea"/>
                <a:cs typeface="+mn-cs"/>
              </a:defRPr>
            </a:lvl1pPr>
            <a:lvl2pPr marL="355582"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kern="1200" spc="0" baseline="0">
                <a:solidFill>
                  <a:schemeClr val="tx1"/>
                </a:solidFill>
                <a:latin typeface="+mn-lt"/>
                <a:ea typeface="+mn-ea"/>
                <a:cs typeface="+mn-cs"/>
              </a:defRPr>
            </a:lvl2pPr>
            <a:lvl3pPr marL="539724" marR="0" indent="-18414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spc="0" baseline="0">
                <a:solidFill>
                  <a:schemeClr val="tx1"/>
                </a:solidFill>
                <a:latin typeface="+mn-lt"/>
                <a:ea typeface="ＭＳ Ｐゴシック" charset="-128"/>
                <a:cs typeface="ＭＳ Ｐゴシック" charset="-128"/>
              </a:defRPr>
            </a:lvl3pPr>
            <a:lvl4pPr marL="717515"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kern="1200" spc="0" baseline="0">
                <a:solidFill>
                  <a:schemeClr val="tx1"/>
                </a:solidFill>
                <a:latin typeface="+mn-lt"/>
                <a:ea typeface="ＭＳ Ｐゴシック" charset="0"/>
                <a:cs typeface="ＭＳ Ｐゴシック" charset="0"/>
              </a:defRPr>
            </a:lvl4pPr>
            <a:lvl5pPr marL="895306"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kern="1200" spc="0" baseline="0">
                <a:solidFill>
                  <a:schemeClr val="tx1"/>
                </a:solidFill>
                <a:latin typeface="+mn-lt"/>
                <a:ea typeface="+mn-ea"/>
                <a:cs typeface="ＭＳ Ｐゴシック" charset="0"/>
              </a:defRPr>
            </a:lvl5pPr>
            <a:lvl6pPr marL="1074685" indent="-179380" algn="l" rtl="0" eaLnBrk="1" fontAlgn="base" hangingPunct="1">
              <a:lnSpc>
                <a:spcPct val="110000"/>
              </a:lnSpc>
              <a:spcBef>
                <a:spcPct val="0"/>
              </a:spcBef>
              <a:spcAft>
                <a:spcPct val="0"/>
              </a:spcAft>
              <a:buClr>
                <a:schemeClr val="tx1"/>
              </a:buClr>
              <a:buFont typeface="Symbol" panose="05050102010706020507" pitchFamily="18" charset="2"/>
              <a:buChar char="-"/>
              <a:defRPr sz="1500">
                <a:solidFill>
                  <a:schemeClr val="tx1"/>
                </a:solidFill>
                <a:latin typeface="+mn-lt"/>
                <a:ea typeface="+mn-ea"/>
              </a:defRPr>
            </a:lvl6pPr>
            <a:lvl7pPr marL="1257238" indent="-182554" algn="l" rtl="0" eaLnBrk="1" fontAlgn="base" hangingPunct="1">
              <a:lnSpc>
                <a:spcPct val="110000"/>
              </a:lnSpc>
              <a:spcBef>
                <a:spcPct val="0"/>
              </a:spcBef>
              <a:spcAft>
                <a:spcPct val="0"/>
              </a:spcAft>
              <a:buFont typeface="Symbol" panose="05050102010706020507" pitchFamily="18" charset="2"/>
              <a:buChar char="-"/>
              <a:defRPr sz="1500">
                <a:solidFill>
                  <a:schemeClr val="tx1"/>
                </a:solidFill>
                <a:latin typeface="+mn-lt"/>
                <a:ea typeface="+mn-ea"/>
              </a:defRPr>
            </a:lvl7pPr>
            <a:lvl8pPr marL="1436616" indent="-179380" algn="l" rtl="0" eaLnBrk="1" fontAlgn="base" hangingPunct="1">
              <a:lnSpc>
                <a:spcPct val="110000"/>
              </a:lnSpc>
              <a:spcBef>
                <a:spcPct val="0"/>
              </a:spcBef>
              <a:spcAft>
                <a:spcPct val="0"/>
              </a:spcAft>
              <a:buFont typeface="Symbol" panose="05050102010706020507" pitchFamily="18" charset="2"/>
              <a:buChar char="-"/>
              <a:defRPr sz="1500">
                <a:solidFill>
                  <a:schemeClr val="tx1"/>
                </a:solidFill>
                <a:latin typeface="+mn-lt"/>
                <a:ea typeface="+mn-ea"/>
              </a:defRPr>
            </a:lvl8pPr>
            <a:lvl9pPr marL="1614408" indent="-177792" algn="l" rtl="0" eaLnBrk="1" fontAlgn="base" hangingPunct="1">
              <a:lnSpc>
                <a:spcPct val="110000"/>
              </a:lnSpc>
              <a:spcBef>
                <a:spcPct val="0"/>
              </a:spcBef>
              <a:spcAft>
                <a:spcPct val="0"/>
              </a:spcAft>
              <a:buFont typeface="Symbol" panose="05050102010706020507" pitchFamily="18" charset="2"/>
              <a:buChar char="-"/>
              <a:defRPr sz="1500">
                <a:solidFill>
                  <a:schemeClr val="tx1"/>
                </a:solidFill>
                <a:latin typeface="+mn-lt"/>
                <a:ea typeface="+mn-ea"/>
              </a:defRPr>
            </a:lvl9pPr>
          </a:lstStyle>
          <a:p>
            <a:pPr marL="176400" indent="0">
              <a:buFont typeface="Arial" panose="020B0604020202020204" pitchFamily="34" charset="0"/>
              <a:buNone/>
            </a:pPr>
            <a:r>
              <a:rPr lang="en-GB" sz="1200" kern="1000" dirty="0">
                <a:ea typeface="+mj-ea"/>
                <a:cs typeface="+mj-cs"/>
              </a:rPr>
              <a:t>GitHub Projects</a:t>
            </a:r>
            <a:endParaRPr lang="en-GB" sz="1200" kern="1000" dirty="0">
              <a:ea typeface="+mj-ea"/>
              <a:cs typeface="+mj-cs"/>
              <a:hlinkClick r:id="rId3"/>
            </a:endParaRPr>
          </a:p>
          <a:p>
            <a:pPr marL="176400" indent="0">
              <a:buNone/>
            </a:pPr>
            <a:r>
              <a:rPr lang="en-GB" sz="1200" kern="1000" dirty="0">
                <a:ea typeface="+mj-ea"/>
                <a:cs typeface="+mj-cs"/>
                <a:hlinkClick r:id="rId4"/>
              </a:rPr>
              <a:t>https://github.com/paulscherrerinstitute/wica-http</a:t>
            </a:r>
            <a:endParaRPr lang="en-GB" sz="1200" kern="1000" dirty="0">
              <a:ea typeface="+mj-ea"/>
              <a:cs typeface="+mj-cs"/>
            </a:endParaRPr>
          </a:p>
          <a:p>
            <a:pPr marL="176400" indent="0">
              <a:buNone/>
            </a:pPr>
            <a:r>
              <a:rPr lang="en-GB" sz="1200" kern="1000" dirty="0">
                <a:ea typeface="+mj-ea"/>
                <a:cs typeface="+mj-cs"/>
                <a:hlinkClick r:id="rId5"/>
              </a:rPr>
              <a:t>https://</a:t>
            </a:r>
            <a:r>
              <a:rPr lang="en-GB" sz="1200" kern="1000" dirty="0" err="1">
                <a:ea typeface="+mj-ea"/>
                <a:cs typeface="+mj-cs"/>
                <a:hlinkClick r:id="rId5"/>
              </a:rPr>
              <a:t>github.com</a:t>
            </a:r>
            <a:r>
              <a:rPr lang="en-GB" sz="1200" kern="1000" dirty="0">
                <a:ea typeface="+mj-ea"/>
                <a:cs typeface="+mj-cs"/>
                <a:hlinkClick r:id="rId5"/>
              </a:rPr>
              <a:t>/</a:t>
            </a:r>
            <a:r>
              <a:rPr lang="en-GB" sz="1200" kern="1000" dirty="0" err="1">
                <a:ea typeface="+mj-ea"/>
                <a:cs typeface="+mj-cs"/>
                <a:hlinkClick r:id="rId5"/>
              </a:rPr>
              <a:t>paulscherrerinstitute</a:t>
            </a:r>
            <a:r>
              <a:rPr lang="en-GB" sz="1200" kern="1000" dirty="0">
                <a:ea typeface="+mj-ea"/>
                <a:cs typeface="+mj-cs"/>
                <a:hlinkClick r:id="rId5"/>
              </a:rPr>
              <a:t>/</a:t>
            </a:r>
            <a:r>
              <a:rPr lang="en-GB" sz="1200" kern="1000" dirty="0" err="1">
                <a:ea typeface="+mj-ea"/>
                <a:cs typeface="+mj-cs"/>
                <a:hlinkClick r:id="rId5"/>
              </a:rPr>
              <a:t>wica-js</a:t>
            </a:r>
            <a:endParaRPr lang="en-GB" sz="1200" kern="1000" dirty="0">
              <a:ea typeface="+mj-ea"/>
              <a:cs typeface="+mj-cs"/>
            </a:endParaRPr>
          </a:p>
          <a:p>
            <a:pPr marL="176400" indent="0">
              <a:buNone/>
            </a:pPr>
            <a:endParaRPr lang="en-GB" sz="1200" kern="1000" dirty="0">
              <a:ea typeface="+mj-ea"/>
              <a:cs typeface="+mj-cs"/>
            </a:endParaRPr>
          </a:p>
          <a:p>
            <a:pPr marL="177800" lvl="1" indent="0">
              <a:buFont typeface="Symbol" panose="05050102010706020507" pitchFamily="18" charset="2"/>
              <a:buNone/>
            </a:pPr>
            <a:endParaRPr lang="en-GB" sz="1400" kern="1000" dirty="0">
              <a:solidFill>
                <a:srgbClr val="686868"/>
              </a:solidFill>
              <a:latin typeface="+mj-lt"/>
              <a:ea typeface="+mj-ea"/>
              <a:cs typeface="+mj-cs"/>
            </a:endParaRPr>
          </a:p>
        </p:txBody>
      </p:sp>
      <p:sp>
        <p:nvSpPr>
          <p:cNvPr id="19" name="Content Placeholder 1">
            <a:extLst>
              <a:ext uri="{FF2B5EF4-FFF2-40B4-BE49-F238E27FC236}">
                <a16:creationId xmlns:a16="http://schemas.microsoft.com/office/drawing/2014/main" id="{B63538EB-37B2-61D6-A2D4-24EA440126B1}"/>
              </a:ext>
            </a:extLst>
          </p:cNvPr>
          <p:cNvSpPr txBox="1">
            <a:spLocks/>
          </p:cNvSpPr>
          <p:nvPr/>
        </p:nvSpPr>
        <p:spPr>
          <a:xfrm>
            <a:off x="5214642" y="2846704"/>
            <a:ext cx="1772327" cy="488999"/>
          </a:xfrm>
          <a:prstGeom prst="rect">
            <a:avLst/>
          </a:prstGeom>
          <a:solidFill>
            <a:schemeClr val="accent1">
              <a:lumMod val="20000"/>
              <a:lumOff val="80000"/>
            </a:schemeClr>
          </a:solidFill>
        </p:spPr>
        <p:txBody>
          <a:bodyPr vert="horz" lIns="0" tIns="0" rIns="0" bIns="0" rtlCol="0">
            <a:noAutofit/>
          </a:bodyPr>
          <a:lstStyle>
            <a:lvl1pPr marL="177792" marR="0" indent="-177792" algn="l" defTabSz="914354" rtl="0" eaLnBrk="1" fontAlgn="auto" latinLnBrk="0" hangingPunct="1">
              <a:lnSpc>
                <a:spcPct val="110000"/>
              </a:lnSpc>
              <a:spcBef>
                <a:spcPts val="0"/>
              </a:spcBef>
              <a:spcAft>
                <a:spcPts val="0"/>
              </a:spcAft>
              <a:buClr>
                <a:schemeClr val="tx1"/>
              </a:buClr>
              <a:buSzPct val="100000"/>
              <a:buFont typeface="Arial" panose="020B0604020202020204" pitchFamily="34" charset="0"/>
              <a:buChar char="•"/>
              <a:tabLst/>
              <a:defRPr sz="1700" kern="1200" spc="0" baseline="0">
                <a:solidFill>
                  <a:schemeClr val="tx1"/>
                </a:solidFill>
                <a:latin typeface="+mn-lt"/>
                <a:ea typeface="+mn-ea"/>
                <a:cs typeface="+mn-cs"/>
              </a:defRPr>
            </a:lvl1pPr>
            <a:lvl2pPr marL="355582"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kern="1200" spc="0" baseline="0">
                <a:solidFill>
                  <a:schemeClr val="tx1"/>
                </a:solidFill>
                <a:latin typeface="+mn-lt"/>
                <a:ea typeface="+mn-ea"/>
                <a:cs typeface="+mn-cs"/>
              </a:defRPr>
            </a:lvl2pPr>
            <a:lvl3pPr marL="539724" marR="0" indent="-18414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spc="0" baseline="0">
                <a:solidFill>
                  <a:schemeClr val="tx1"/>
                </a:solidFill>
                <a:latin typeface="+mn-lt"/>
                <a:ea typeface="ＭＳ Ｐゴシック" charset="-128"/>
                <a:cs typeface="ＭＳ Ｐゴシック" charset="-128"/>
              </a:defRPr>
            </a:lvl3pPr>
            <a:lvl4pPr marL="717515"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kern="1200" spc="0" baseline="0">
                <a:solidFill>
                  <a:schemeClr val="tx1"/>
                </a:solidFill>
                <a:latin typeface="+mn-lt"/>
                <a:ea typeface="ＭＳ Ｐゴシック" charset="0"/>
                <a:cs typeface="ＭＳ Ｐゴシック" charset="0"/>
              </a:defRPr>
            </a:lvl4pPr>
            <a:lvl5pPr marL="895306"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kern="1200" spc="0" baseline="0">
                <a:solidFill>
                  <a:schemeClr val="tx1"/>
                </a:solidFill>
                <a:latin typeface="+mn-lt"/>
                <a:ea typeface="+mn-ea"/>
                <a:cs typeface="ＭＳ Ｐゴシック" charset="0"/>
              </a:defRPr>
            </a:lvl5pPr>
            <a:lvl6pPr marL="1074685" indent="-179380" algn="l" rtl="0" eaLnBrk="1" fontAlgn="base" hangingPunct="1">
              <a:lnSpc>
                <a:spcPct val="110000"/>
              </a:lnSpc>
              <a:spcBef>
                <a:spcPct val="0"/>
              </a:spcBef>
              <a:spcAft>
                <a:spcPct val="0"/>
              </a:spcAft>
              <a:buClr>
                <a:schemeClr val="tx1"/>
              </a:buClr>
              <a:buFont typeface="Symbol" panose="05050102010706020507" pitchFamily="18" charset="2"/>
              <a:buChar char="-"/>
              <a:defRPr sz="1500">
                <a:solidFill>
                  <a:schemeClr val="tx1"/>
                </a:solidFill>
                <a:latin typeface="+mn-lt"/>
                <a:ea typeface="+mn-ea"/>
              </a:defRPr>
            </a:lvl6pPr>
            <a:lvl7pPr marL="1257238" indent="-182554" algn="l" rtl="0" eaLnBrk="1" fontAlgn="base" hangingPunct="1">
              <a:lnSpc>
                <a:spcPct val="110000"/>
              </a:lnSpc>
              <a:spcBef>
                <a:spcPct val="0"/>
              </a:spcBef>
              <a:spcAft>
                <a:spcPct val="0"/>
              </a:spcAft>
              <a:buFont typeface="Symbol" panose="05050102010706020507" pitchFamily="18" charset="2"/>
              <a:buChar char="-"/>
              <a:defRPr sz="1500">
                <a:solidFill>
                  <a:schemeClr val="tx1"/>
                </a:solidFill>
                <a:latin typeface="+mn-lt"/>
                <a:ea typeface="+mn-ea"/>
              </a:defRPr>
            </a:lvl7pPr>
            <a:lvl8pPr marL="1436616" indent="-179380" algn="l" rtl="0" eaLnBrk="1" fontAlgn="base" hangingPunct="1">
              <a:lnSpc>
                <a:spcPct val="110000"/>
              </a:lnSpc>
              <a:spcBef>
                <a:spcPct val="0"/>
              </a:spcBef>
              <a:spcAft>
                <a:spcPct val="0"/>
              </a:spcAft>
              <a:buFont typeface="Symbol" panose="05050102010706020507" pitchFamily="18" charset="2"/>
              <a:buChar char="-"/>
              <a:defRPr sz="1500">
                <a:solidFill>
                  <a:schemeClr val="tx1"/>
                </a:solidFill>
                <a:latin typeface="+mn-lt"/>
                <a:ea typeface="+mn-ea"/>
              </a:defRPr>
            </a:lvl8pPr>
            <a:lvl9pPr marL="1614408" indent="-177792" algn="l" rtl="0" eaLnBrk="1" fontAlgn="base" hangingPunct="1">
              <a:lnSpc>
                <a:spcPct val="110000"/>
              </a:lnSpc>
              <a:spcBef>
                <a:spcPct val="0"/>
              </a:spcBef>
              <a:spcAft>
                <a:spcPct val="0"/>
              </a:spcAft>
              <a:buFont typeface="Symbol" panose="05050102010706020507" pitchFamily="18" charset="2"/>
              <a:buChar char="-"/>
              <a:defRPr sz="1500">
                <a:solidFill>
                  <a:schemeClr val="tx1"/>
                </a:solidFill>
                <a:latin typeface="+mn-lt"/>
                <a:ea typeface="+mn-ea"/>
              </a:defRPr>
            </a:lvl9pPr>
          </a:lstStyle>
          <a:p>
            <a:pPr marL="176400" indent="0">
              <a:buFont typeface="Arial" panose="020B0604020202020204" pitchFamily="34" charset="0"/>
              <a:buNone/>
            </a:pPr>
            <a:r>
              <a:rPr lang="en-GB" sz="1200" kern="1000" dirty="0">
                <a:ea typeface="+mj-ea"/>
                <a:cs typeface="+mj-cs"/>
              </a:rPr>
              <a:t>PSI Internal Server</a:t>
            </a:r>
            <a:endParaRPr lang="en-GB" sz="1200" kern="1000" dirty="0">
              <a:ea typeface="+mj-ea"/>
              <a:cs typeface="+mj-cs"/>
              <a:hlinkClick r:id="rId3"/>
            </a:endParaRPr>
          </a:p>
          <a:p>
            <a:pPr marL="176400" indent="0">
              <a:buNone/>
            </a:pPr>
            <a:r>
              <a:rPr lang="en-GB" sz="1200" kern="1000" dirty="0">
                <a:ea typeface="+mj-ea"/>
                <a:cs typeface="+mj-cs"/>
                <a:hlinkClick r:id="rId3"/>
              </a:rPr>
              <a:t>https://gfa-wica.psi.ch</a:t>
            </a:r>
            <a:endParaRPr lang="en-GB" sz="1200" kern="1000" dirty="0">
              <a:ea typeface="+mj-ea"/>
              <a:cs typeface="+mj-cs"/>
            </a:endParaRPr>
          </a:p>
          <a:p>
            <a:pPr marL="176400" indent="0">
              <a:buNone/>
            </a:pPr>
            <a:endParaRPr lang="en-GB" sz="1200" kern="1000" dirty="0">
              <a:ea typeface="+mj-ea"/>
              <a:cs typeface="+mj-cs"/>
            </a:endParaRPr>
          </a:p>
          <a:p>
            <a:pPr marL="177800" lvl="1" indent="0">
              <a:buFont typeface="Symbol" panose="05050102010706020507" pitchFamily="18" charset="2"/>
              <a:buNone/>
            </a:pPr>
            <a:endParaRPr lang="en-GB" sz="1400" kern="1000" dirty="0">
              <a:solidFill>
                <a:srgbClr val="686868"/>
              </a:solidFill>
              <a:latin typeface="+mj-lt"/>
              <a:ea typeface="+mj-ea"/>
              <a:cs typeface="+mj-cs"/>
            </a:endParaRPr>
          </a:p>
        </p:txBody>
      </p:sp>
      <p:sp>
        <p:nvSpPr>
          <p:cNvPr id="20" name="Content Placeholder 1">
            <a:extLst>
              <a:ext uri="{FF2B5EF4-FFF2-40B4-BE49-F238E27FC236}">
                <a16:creationId xmlns:a16="http://schemas.microsoft.com/office/drawing/2014/main" id="{8BBF2877-26A1-A613-B713-D604F01A6B33}"/>
              </a:ext>
            </a:extLst>
          </p:cNvPr>
          <p:cNvSpPr txBox="1">
            <a:spLocks/>
          </p:cNvSpPr>
          <p:nvPr/>
        </p:nvSpPr>
        <p:spPr>
          <a:xfrm>
            <a:off x="5222773" y="2220066"/>
            <a:ext cx="1772327" cy="488999"/>
          </a:xfrm>
          <a:prstGeom prst="rect">
            <a:avLst/>
          </a:prstGeom>
          <a:solidFill>
            <a:schemeClr val="accent1">
              <a:lumMod val="20000"/>
              <a:lumOff val="80000"/>
            </a:schemeClr>
          </a:solidFill>
        </p:spPr>
        <p:txBody>
          <a:bodyPr vert="horz" lIns="0" tIns="0" rIns="0" bIns="0" rtlCol="0">
            <a:noAutofit/>
          </a:bodyPr>
          <a:lstStyle>
            <a:lvl1pPr marL="177792" marR="0" indent="-177792" algn="l" defTabSz="914354" rtl="0" eaLnBrk="1" fontAlgn="auto" latinLnBrk="0" hangingPunct="1">
              <a:lnSpc>
                <a:spcPct val="110000"/>
              </a:lnSpc>
              <a:spcBef>
                <a:spcPts val="0"/>
              </a:spcBef>
              <a:spcAft>
                <a:spcPts val="0"/>
              </a:spcAft>
              <a:buClr>
                <a:schemeClr val="tx1"/>
              </a:buClr>
              <a:buSzPct val="100000"/>
              <a:buFont typeface="Arial" panose="020B0604020202020204" pitchFamily="34" charset="0"/>
              <a:buChar char="•"/>
              <a:tabLst/>
              <a:defRPr sz="1700" kern="1200" spc="0" baseline="0">
                <a:solidFill>
                  <a:schemeClr val="tx1"/>
                </a:solidFill>
                <a:latin typeface="+mn-lt"/>
                <a:ea typeface="+mn-ea"/>
                <a:cs typeface="+mn-cs"/>
              </a:defRPr>
            </a:lvl1pPr>
            <a:lvl2pPr marL="355582"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kern="1200" spc="0" baseline="0">
                <a:solidFill>
                  <a:schemeClr val="tx1"/>
                </a:solidFill>
                <a:latin typeface="+mn-lt"/>
                <a:ea typeface="+mn-ea"/>
                <a:cs typeface="+mn-cs"/>
              </a:defRPr>
            </a:lvl2pPr>
            <a:lvl3pPr marL="539724" marR="0" indent="-18414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spc="0" baseline="0">
                <a:solidFill>
                  <a:schemeClr val="tx1"/>
                </a:solidFill>
                <a:latin typeface="+mn-lt"/>
                <a:ea typeface="ＭＳ Ｐゴシック" charset="-128"/>
                <a:cs typeface="ＭＳ Ｐゴシック" charset="-128"/>
              </a:defRPr>
            </a:lvl3pPr>
            <a:lvl4pPr marL="717515"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kern="1200" spc="0" baseline="0">
                <a:solidFill>
                  <a:schemeClr val="tx1"/>
                </a:solidFill>
                <a:latin typeface="+mn-lt"/>
                <a:ea typeface="ＭＳ Ｐゴシック" charset="0"/>
                <a:cs typeface="ＭＳ Ｐゴシック" charset="0"/>
              </a:defRPr>
            </a:lvl4pPr>
            <a:lvl5pPr marL="895306"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kern="1200" spc="0" baseline="0">
                <a:solidFill>
                  <a:schemeClr val="tx1"/>
                </a:solidFill>
                <a:latin typeface="+mn-lt"/>
                <a:ea typeface="+mn-ea"/>
                <a:cs typeface="ＭＳ Ｐゴシック" charset="0"/>
              </a:defRPr>
            </a:lvl5pPr>
            <a:lvl6pPr marL="1074685" indent="-179380" algn="l" rtl="0" eaLnBrk="1" fontAlgn="base" hangingPunct="1">
              <a:lnSpc>
                <a:spcPct val="110000"/>
              </a:lnSpc>
              <a:spcBef>
                <a:spcPct val="0"/>
              </a:spcBef>
              <a:spcAft>
                <a:spcPct val="0"/>
              </a:spcAft>
              <a:buClr>
                <a:schemeClr val="tx1"/>
              </a:buClr>
              <a:buFont typeface="Symbol" panose="05050102010706020507" pitchFamily="18" charset="2"/>
              <a:buChar char="-"/>
              <a:defRPr sz="1500">
                <a:solidFill>
                  <a:schemeClr val="tx1"/>
                </a:solidFill>
                <a:latin typeface="+mn-lt"/>
                <a:ea typeface="+mn-ea"/>
              </a:defRPr>
            </a:lvl6pPr>
            <a:lvl7pPr marL="1257238" indent="-182554" algn="l" rtl="0" eaLnBrk="1" fontAlgn="base" hangingPunct="1">
              <a:lnSpc>
                <a:spcPct val="110000"/>
              </a:lnSpc>
              <a:spcBef>
                <a:spcPct val="0"/>
              </a:spcBef>
              <a:spcAft>
                <a:spcPct val="0"/>
              </a:spcAft>
              <a:buFont typeface="Symbol" panose="05050102010706020507" pitchFamily="18" charset="2"/>
              <a:buChar char="-"/>
              <a:defRPr sz="1500">
                <a:solidFill>
                  <a:schemeClr val="tx1"/>
                </a:solidFill>
                <a:latin typeface="+mn-lt"/>
                <a:ea typeface="+mn-ea"/>
              </a:defRPr>
            </a:lvl7pPr>
            <a:lvl8pPr marL="1436616" indent="-179380" algn="l" rtl="0" eaLnBrk="1" fontAlgn="base" hangingPunct="1">
              <a:lnSpc>
                <a:spcPct val="110000"/>
              </a:lnSpc>
              <a:spcBef>
                <a:spcPct val="0"/>
              </a:spcBef>
              <a:spcAft>
                <a:spcPct val="0"/>
              </a:spcAft>
              <a:buFont typeface="Symbol" panose="05050102010706020507" pitchFamily="18" charset="2"/>
              <a:buChar char="-"/>
              <a:defRPr sz="1500">
                <a:solidFill>
                  <a:schemeClr val="tx1"/>
                </a:solidFill>
                <a:latin typeface="+mn-lt"/>
                <a:ea typeface="+mn-ea"/>
              </a:defRPr>
            </a:lvl8pPr>
            <a:lvl9pPr marL="1614408" indent="-177792" algn="l" rtl="0" eaLnBrk="1" fontAlgn="base" hangingPunct="1">
              <a:lnSpc>
                <a:spcPct val="110000"/>
              </a:lnSpc>
              <a:spcBef>
                <a:spcPct val="0"/>
              </a:spcBef>
              <a:spcAft>
                <a:spcPct val="0"/>
              </a:spcAft>
              <a:buFont typeface="Symbol" panose="05050102010706020507" pitchFamily="18" charset="2"/>
              <a:buChar char="-"/>
              <a:defRPr sz="1500">
                <a:solidFill>
                  <a:schemeClr val="tx1"/>
                </a:solidFill>
                <a:latin typeface="+mn-lt"/>
                <a:ea typeface="+mn-ea"/>
              </a:defRPr>
            </a:lvl9pPr>
          </a:lstStyle>
          <a:p>
            <a:pPr marL="176400" indent="0">
              <a:buFont typeface="Arial" panose="020B0604020202020204" pitchFamily="34" charset="0"/>
              <a:buNone/>
            </a:pPr>
            <a:r>
              <a:rPr lang="en-GB" sz="1200" kern="1000" dirty="0">
                <a:ea typeface="+mj-ea"/>
                <a:cs typeface="+mj-cs"/>
              </a:rPr>
              <a:t>PSI External Server</a:t>
            </a:r>
            <a:endParaRPr lang="en-GB" sz="1200" kern="1000" dirty="0">
              <a:ea typeface="+mj-ea"/>
              <a:cs typeface="+mj-cs"/>
              <a:hlinkClick r:id="rId3"/>
            </a:endParaRPr>
          </a:p>
          <a:p>
            <a:pPr marL="176400" indent="0">
              <a:buNone/>
            </a:pPr>
            <a:r>
              <a:rPr lang="en-GB" sz="1200" kern="1000" dirty="0">
                <a:ea typeface="+mj-ea"/>
                <a:cs typeface="+mj-cs"/>
                <a:hlinkClick r:id="rId6"/>
              </a:rPr>
              <a:t>https://wica.psi.ch</a:t>
            </a:r>
            <a:endParaRPr lang="en-GB" sz="1200" kern="1000" dirty="0">
              <a:ea typeface="+mj-ea"/>
              <a:cs typeface="+mj-cs"/>
            </a:endParaRPr>
          </a:p>
          <a:p>
            <a:pPr marL="176400" indent="0">
              <a:buNone/>
            </a:pPr>
            <a:endParaRPr lang="en-GB" sz="1200" kern="1000" dirty="0">
              <a:ea typeface="+mj-ea"/>
              <a:cs typeface="+mj-cs"/>
            </a:endParaRPr>
          </a:p>
          <a:p>
            <a:pPr marL="177800" lvl="1" indent="0">
              <a:buFont typeface="Symbol" panose="05050102010706020507" pitchFamily="18" charset="2"/>
              <a:buNone/>
            </a:pPr>
            <a:endParaRPr lang="en-GB" sz="1400" kern="1000" dirty="0">
              <a:solidFill>
                <a:srgbClr val="686868"/>
              </a:solidFill>
              <a:latin typeface="+mj-lt"/>
              <a:ea typeface="+mj-ea"/>
              <a:cs typeface="+mj-cs"/>
            </a:endParaRPr>
          </a:p>
        </p:txBody>
      </p:sp>
    </p:spTree>
    <p:extLst>
      <p:ext uri="{BB962C8B-B14F-4D97-AF65-F5344CB8AC3E}">
        <p14:creationId xmlns:p14="http://schemas.microsoft.com/office/powerpoint/2010/main" val="146171052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EBC4AC-830D-8557-EA0C-D38489B62617}"/>
              </a:ext>
            </a:extLst>
          </p:cNvPr>
          <p:cNvSpPr>
            <a:spLocks noGrp="1"/>
          </p:cNvSpPr>
          <p:nvPr>
            <p:ph sz="quarter" idx="13"/>
          </p:nvPr>
        </p:nvSpPr>
        <p:spPr>
          <a:xfrm>
            <a:off x="827584" y="1059582"/>
            <a:ext cx="7776864" cy="3312368"/>
          </a:xfrm>
          <a:solidFill>
            <a:schemeClr val="accent1">
              <a:lumMod val="20000"/>
              <a:lumOff val="80000"/>
            </a:schemeClr>
          </a:solidFill>
        </p:spPr>
        <p:txBody>
          <a:bodyPr/>
          <a:lstStyle/>
          <a:p>
            <a:pPr marL="176400" indent="0">
              <a:buNone/>
            </a:pPr>
            <a:r>
              <a:rPr lang="en-GB" sz="1600" kern="1000" dirty="0">
                <a:ea typeface="+mj-ea"/>
                <a:cs typeface="+mj-cs"/>
              </a:rPr>
              <a:t>WICA provides a mechanism for accessing live control system data both in and outside PSI</a:t>
            </a:r>
          </a:p>
          <a:p>
            <a:pPr marL="176400" indent="0">
              <a:buNone/>
            </a:pPr>
            <a:endParaRPr lang="en-GB" sz="1600" kern="1000" dirty="0">
              <a:ea typeface="+mj-ea"/>
              <a:cs typeface="+mj-cs"/>
            </a:endParaRPr>
          </a:p>
          <a:p>
            <a:pPr marL="176400" indent="0">
              <a:buNone/>
            </a:pPr>
            <a:r>
              <a:rPr lang="en-GB" sz="1600" kern="1000" dirty="0">
                <a:ea typeface="+mj-ea"/>
                <a:cs typeface="+mj-cs"/>
              </a:rPr>
              <a:t>WICA works on phones, tablets, laptops, desktops without the need to install anything</a:t>
            </a:r>
          </a:p>
          <a:p>
            <a:pPr marL="176400" indent="0">
              <a:buNone/>
            </a:pPr>
            <a:endParaRPr lang="en-GB" sz="1600" kern="1000" dirty="0">
              <a:ea typeface="+mj-ea"/>
              <a:cs typeface="+mj-cs"/>
            </a:endParaRPr>
          </a:p>
          <a:p>
            <a:pPr marL="176400" indent="0">
              <a:buNone/>
            </a:pPr>
            <a:r>
              <a:rPr lang="en-GB" sz="1600" kern="1000" dirty="0">
                <a:ea typeface="+mj-ea"/>
                <a:cs typeface="+mj-cs"/>
              </a:rPr>
              <a:t>Creating text displays can be done very easily and quickly</a:t>
            </a:r>
          </a:p>
          <a:p>
            <a:pPr marL="176400" indent="0">
              <a:buNone/>
            </a:pPr>
            <a:endParaRPr lang="en-GB" sz="1600" kern="1000" dirty="0">
              <a:ea typeface="+mj-ea"/>
              <a:cs typeface="+mj-cs"/>
            </a:endParaRPr>
          </a:p>
          <a:p>
            <a:pPr marL="176400" indent="0">
              <a:buNone/>
            </a:pPr>
            <a:r>
              <a:rPr lang="en-GB" sz="1600" kern="1000" dirty="0">
                <a:ea typeface="+mj-ea"/>
                <a:cs typeface="+mj-cs"/>
              </a:rPr>
              <a:t>Richer user experiences are possible but require extra programmatic effort</a:t>
            </a:r>
          </a:p>
          <a:p>
            <a:pPr marL="176400" indent="0">
              <a:lnSpc>
                <a:spcPct val="100000"/>
              </a:lnSpc>
              <a:buNone/>
            </a:pPr>
            <a:endParaRPr lang="en-GB" sz="1600" kern="1000" dirty="0">
              <a:ea typeface="+mj-ea"/>
              <a:cs typeface="+mj-cs"/>
            </a:endParaRPr>
          </a:p>
          <a:p>
            <a:pPr marL="176400" indent="0">
              <a:lnSpc>
                <a:spcPct val="100000"/>
              </a:lnSpc>
              <a:buNone/>
            </a:pPr>
            <a:r>
              <a:rPr lang="en-GB" sz="1600" kern="1000" dirty="0">
                <a:ea typeface="+mj-ea"/>
                <a:cs typeface="+mj-cs"/>
              </a:rPr>
              <a:t>Given our resource situation we need to think carefully about where they makes sense</a:t>
            </a:r>
          </a:p>
          <a:p>
            <a:pPr marL="176400" indent="0">
              <a:lnSpc>
                <a:spcPct val="100000"/>
              </a:lnSpc>
              <a:buNone/>
            </a:pPr>
            <a:endParaRPr lang="en-GB" sz="1600" kern="1000" dirty="0">
              <a:ea typeface="+mj-ea"/>
              <a:cs typeface="+mj-cs"/>
            </a:endParaRPr>
          </a:p>
          <a:p>
            <a:pPr marL="176400" indent="0">
              <a:lnSpc>
                <a:spcPct val="100000"/>
              </a:lnSpc>
              <a:buNone/>
            </a:pPr>
            <a:r>
              <a:rPr lang="en-GB" sz="1600" kern="1000" dirty="0">
                <a:ea typeface="+mj-ea"/>
                <a:cs typeface="+mj-cs"/>
              </a:rPr>
              <a:t>If you want to find out more please get in touch</a:t>
            </a:r>
          </a:p>
          <a:p>
            <a:pPr marL="177800" lvl="1" indent="0">
              <a:buNone/>
            </a:pPr>
            <a:endParaRPr lang="en-GB" sz="1400" kern="1000" dirty="0">
              <a:solidFill>
                <a:srgbClr val="686868"/>
              </a:solidFill>
              <a:latin typeface="+mj-lt"/>
              <a:ea typeface="+mj-ea"/>
              <a:cs typeface="+mj-cs"/>
            </a:endParaRPr>
          </a:p>
        </p:txBody>
      </p:sp>
      <p:sp>
        <p:nvSpPr>
          <p:cNvPr id="3" name="Title 2">
            <a:extLst>
              <a:ext uri="{FF2B5EF4-FFF2-40B4-BE49-F238E27FC236}">
                <a16:creationId xmlns:a16="http://schemas.microsoft.com/office/drawing/2014/main" id="{E6B0EDBD-82B8-8DA8-9355-0F981E3BD0DE}"/>
              </a:ext>
            </a:extLst>
          </p:cNvPr>
          <p:cNvSpPr>
            <a:spLocks noGrp="1"/>
          </p:cNvSpPr>
          <p:nvPr>
            <p:ph type="title"/>
          </p:nvPr>
        </p:nvSpPr>
        <p:spPr>
          <a:xfrm>
            <a:off x="2077211" y="216000"/>
            <a:ext cx="5663141" cy="381375"/>
          </a:xfrm>
        </p:spPr>
        <p:txBody>
          <a:bodyPr/>
          <a:lstStyle/>
          <a:p>
            <a:r>
              <a:rPr lang="en-CH" dirty="0"/>
              <a:t>Summary</a:t>
            </a:r>
          </a:p>
        </p:txBody>
      </p:sp>
      <p:sp>
        <p:nvSpPr>
          <p:cNvPr id="4" name="Slide Number Placeholder 3">
            <a:extLst>
              <a:ext uri="{FF2B5EF4-FFF2-40B4-BE49-F238E27FC236}">
                <a16:creationId xmlns:a16="http://schemas.microsoft.com/office/drawing/2014/main" id="{0C14056A-2AD5-0835-6E10-0B5D28F7B7C5}"/>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16</a:t>
            </a:fld>
            <a:endParaRPr lang="de-DE" dirty="0"/>
          </a:p>
        </p:txBody>
      </p:sp>
    </p:spTree>
    <p:extLst>
      <p:ext uri="{BB962C8B-B14F-4D97-AF65-F5344CB8AC3E}">
        <p14:creationId xmlns:p14="http://schemas.microsoft.com/office/powerpoint/2010/main" val="33505105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pPr algn="r">
              <a:defRPr/>
            </a:pPr>
            <a:r>
              <a:rPr lang="de-DE"/>
              <a:t>Page </a:t>
            </a:r>
            <a:fld id="{EBC07571-3134-BB4B-B83F-1A9FE18D34F3}" type="slidenum">
              <a:rPr lang="de-DE" smtClean="0"/>
              <a:pPr algn="r">
                <a:defRPr/>
              </a:pPr>
              <a:t>17</a:t>
            </a:fld>
            <a:endParaRPr lang="de-DE" dirty="0"/>
          </a:p>
        </p:txBody>
      </p:sp>
      <p:sp>
        <p:nvSpPr>
          <p:cNvPr id="3" name="Titel 2"/>
          <p:cNvSpPr>
            <a:spLocks noGrp="1"/>
          </p:cNvSpPr>
          <p:nvPr>
            <p:ph type="title"/>
          </p:nvPr>
        </p:nvSpPr>
        <p:spPr/>
        <p:txBody>
          <a:bodyPr/>
          <a:lstStyle/>
          <a:p>
            <a:r>
              <a:rPr lang="en-GB" noProof="0" dirty="0"/>
              <a:t>Thank you for your attention :-)</a:t>
            </a:r>
          </a:p>
        </p:txBody>
      </p:sp>
      <p:sp>
        <p:nvSpPr>
          <p:cNvPr id="4" name="Textplatzhalter 3"/>
          <p:cNvSpPr>
            <a:spLocks noGrp="1"/>
          </p:cNvSpPr>
          <p:nvPr>
            <p:ph type="body" sz="quarter" idx="13"/>
          </p:nvPr>
        </p:nvSpPr>
        <p:spPr>
          <a:xfrm>
            <a:off x="827088" y="771550"/>
            <a:ext cx="2160736" cy="4176696"/>
          </a:xfrm>
        </p:spPr>
        <p:txBody>
          <a:bodyPr/>
          <a:lstStyle/>
          <a:p>
            <a:pPr marL="0" indent="0">
              <a:buNone/>
            </a:pPr>
            <a:r>
              <a:rPr lang="en-GB" sz="1400" b="1" noProof="0" dirty="0"/>
              <a:t>A particular thank you to</a:t>
            </a:r>
            <a:endParaRPr lang="en-GB" b="1" dirty="0"/>
          </a:p>
          <a:p>
            <a:pPr marL="0" indent="0">
              <a:buNone/>
            </a:pPr>
            <a:r>
              <a:rPr lang="en-GB" sz="1400" b="1" noProof="0" dirty="0"/>
              <a:t>Simon Ebner for his encouragement on my learning journey</a:t>
            </a:r>
            <a:br>
              <a:rPr lang="en-GB" sz="1400" b="1" noProof="0" dirty="0"/>
            </a:br>
            <a:br>
              <a:rPr lang="en-GB" sz="1400" b="1" noProof="0" dirty="0"/>
            </a:br>
            <a:r>
              <a:rPr lang="en-GB" sz="1400" b="1" noProof="0" dirty="0"/>
              <a:t>Also to Daniel </a:t>
            </a:r>
            <a:r>
              <a:rPr lang="en-GB" sz="1400" b="1" noProof="0" dirty="0" err="1"/>
              <a:t>Lauk</a:t>
            </a:r>
            <a:r>
              <a:rPr lang="en-GB" sz="1400" b="1" noProof="0" dirty="0"/>
              <a:t>, ex office buddy and my web guru !</a:t>
            </a:r>
          </a:p>
          <a:p>
            <a:pPr marL="0" indent="0">
              <a:buNone/>
            </a:pPr>
            <a:endParaRPr lang="en-GB" noProof="0" dirty="0"/>
          </a:p>
        </p:txBody>
      </p:sp>
    </p:spTree>
    <p:extLst>
      <p:ext uri="{BB962C8B-B14F-4D97-AF65-F5344CB8AC3E}">
        <p14:creationId xmlns:p14="http://schemas.microsoft.com/office/powerpoint/2010/main" val="171347682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8425CE-FC42-8256-261C-448289786D82}"/>
              </a:ext>
            </a:extLst>
          </p:cNvPr>
          <p:cNvSpPr>
            <a:spLocks noGrp="1"/>
          </p:cNvSpPr>
          <p:nvPr>
            <p:ph type="title"/>
          </p:nvPr>
        </p:nvSpPr>
        <p:spPr>
          <a:xfrm>
            <a:off x="2077211" y="216000"/>
            <a:ext cx="6311213" cy="381375"/>
          </a:xfrm>
        </p:spPr>
        <p:txBody>
          <a:bodyPr anchor="ctr" anchorCtr="0"/>
          <a:lstStyle/>
          <a:p>
            <a:r>
              <a:rPr lang="en-CH" sz="2000" dirty="0"/>
              <a:t>PROSCAN Status Page </a:t>
            </a:r>
            <a:r>
              <a:rPr lang="en-CH" sz="1800" dirty="0"/>
              <a:t>– Mixed Text &amp; Plot Example</a:t>
            </a:r>
          </a:p>
        </p:txBody>
      </p:sp>
      <p:sp>
        <p:nvSpPr>
          <p:cNvPr id="4" name="Slide Number Placeholder 3">
            <a:extLst>
              <a:ext uri="{FF2B5EF4-FFF2-40B4-BE49-F238E27FC236}">
                <a16:creationId xmlns:a16="http://schemas.microsoft.com/office/drawing/2014/main" id="{60534AAF-EFAD-A174-DB5D-66EAA6554B6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18</a:t>
            </a:fld>
            <a:endParaRPr lang="de-DE" dirty="0"/>
          </a:p>
        </p:txBody>
      </p:sp>
      <p:pic>
        <p:nvPicPr>
          <p:cNvPr id="6" name="Picture 5" descr="Graphical user interface, application&#10;&#10;Description automatically generated">
            <a:extLst>
              <a:ext uri="{FF2B5EF4-FFF2-40B4-BE49-F238E27FC236}">
                <a16:creationId xmlns:a16="http://schemas.microsoft.com/office/drawing/2014/main" id="{3D3BB8AE-3638-C28D-B145-C05BED6ED0F9}"/>
              </a:ext>
            </a:extLst>
          </p:cNvPr>
          <p:cNvPicPr>
            <a:picLocks noChangeAspect="1"/>
          </p:cNvPicPr>
          <p:nvPr/>
        </p:nvPicPr>
        <p:blipFill>
          <a:blip r:embed="rId2"/>
          <a:stretch>
            <a:fillRect/>
          </a:stretch>
        </p:blipFill>
        <p:spPr>
          <a:xfrm>
            <a:off x="1043608" y="699543"/>
            <a:ext cx="6377055" cy="3744416"/>
          </a:xfrm>
          <a:prstGeom prst="rect">
            <a:avLst/>
          </a:prstGeom>
        </p:spPr>
      </p:pic>
      <p:pic>
        <p:nvPicPr>
          <p:cNvPr id="7" name="Picture 6">
            <a:extLst>
              <a:ext uri="{FF2B5EF4-FFF2-40B4-BE49-F238E27FC236}">
                <a16:creationId xmlns:a16="http://schemas.microsoft.com/office/drawing/2014/main" id="{208DC88D-93AE-3FC0-A3DC-0C2193CB82E6}"/>
              </a:ext>
            </a:extLst>
          </p:cNvPr>
          <p:cNvPicPr>
            <a:picLocks noChangeAspect="1"/>
          </p:cNvPicPr>
          <p:nvPr/>
        </p:nvPicPr>
        <p:blipFill>
          <a:blip r:embed="rId3"/>
          <a:stretch>
            <a:fillRect/>
          </a:stretch>
        </p:blipFill>
        <p:spPr>
          <a:xfrm>
            <a:off x="6876256" y="1137855"/>
            <a:ext cx="423628" cy="208699"/>
          </a:xfrm>
          <a:prstGeom prst="rect">
            <a:avLst/>
          </a:prstGeom>
        </p:spPr>
      </p:pic>
      <p:pic>
        <p:nvPicPr>
          <p:cNvPr id="8" name="Picture 7">
            <a:extLst>
              <a:ext uri="{FF2B5EF4-FFF2-40B4-BE49-F238E27FC236}">
                <a16:creationId xmlns:a16="http://schemas.microsoft.com/office/drawing/2014/main" id="{C472EF9B-E1C6-8A44-B57E-564AB7953655}"/>
              </a:ext>
            </a:extLst>
          </p:cNvPr>
          <p:cNvPicPr>
            <a:picLocks noChangeAspect="1"/>
          </p:cNvPicPr>
          <p:nvPr/>
        </p:nvPicPr>
        <p:blipFill>
          <a:blip r:embed="rId3"/>
          <a:stretch>
            <a:fillRect/>
          </a:stretch>
        </p:blipFill>
        <p:spPr>
          <a:xfrm>
            <a:off x="6156176" y="1923678"/>
            <a:ext cx="292331" cy="144016"/>
          </a:xfrm>
          <a:prstGeom prst="rect">
            <a:avLst/>
          </a:prstGeom>
        </p:spPr>
      </p:pic>
      <p:pic>
        <p:nvPicPr>
          <p:cNvPr id="10" name="Picture 9">
            <a:extLst>
              <a:ext uri="{FF2B5EF4-FFF2-40B4-BE49-F238E27FC236}">
                <a16:creationId xmlns:a16="http://schemas.microsoft.com/office/drawing/2014/main" id="{54933915-5435-7095-08A8-5C01AED35DAF}"/>
              </a:ext>
            </a:extLst>
          </p:cNvPr>
          <p:cNvPicPr>
            <a:picLocks noChangeAspect="1"/>
          </p:cNvPicPr>
          <p:nvPr/>
        </p:nvPicPr>
        <p:blipFill>
          <a:blip r:embed="rId3"/>
          <a:stretch>
            <a:fillRect/>
          </a:stretch>
        </p:blipFill>
        <p:spPr>
          <a:xfrm>
            <a:off x="7046791" y="1923678"/>
            <a:ext cx="292331" cy="144016"/>
          </a:xfrm>
          <a:prstGeom prst="rect">
            <a:avLst/>
          </a:prstGeom>
        </p:spPr>
      </p:pic>
      <p:pic>
        <p:nvPicPr>
          <p:cNvPr id="11" name="Picture 10">
            <a:extLst>
              <a:ext uri="{FF2B5EF4-FFF2-40B4-BE49-F238E27FC236}">
                <a16:creationId xmlns:a16="http://schemas.microsoft.com/office/drawing/2014/main" id="{3DEAEC30-6064-AE1D-48DB-9C6F5B53ADE2}"/>
              </a:ext>
            </a:extLst>
          </p:cNvPr>
          <p:cNvPicPr>
            <a:picLocks noChangeAspect="1"/>
          </p:cNvPicPr>
          <p:nvPr/>
        </p:nvPicPr>
        <p:blipFill>
          <a:blip r:embed="rId3"/>
          <a:stretch>
            <a:fillRect/>
          </a:stretch>
        </p:blipFill>
        <p:spPr>
          <a:xfrm>
            <a:off x="4016619" y="2715766"/>
            <a:ext cx="584663" cy="288032"/>
          </a:xfrm>
          <a:prstGeom prst="rect">
            <a:avLst/>
          </a:prstGeom>
        </p:spPr>
      </p:pic>
      <p:pic>
        <p:nvPicPr>
          <p:cNvPr id="13" name="Picture 12" descr="Graphical user interface, application&#10;&#10;Description automatically generated">
            <a:extLst>
              <a:ext uri="{FF2B5EF4-FFF2-40B4-BE49-F238E27FC236}">
                <a16:creationId xmlns:a16="http://schemas.microsoft.com/office/drawing/2014/main" id="{FD4EDFF9-ADA8-F055-3365-5106251F5214}"/>
              </a:ext>
            </a:extLst>
          </p:cNvPr>
          <p:cNvPicPr>
            <a:picLocks noChangeAspect="1"/>
          </p:cNvPicPr>
          <p:nvPr/>
        </p:nvPicPr>
        <p:blipFill>
          <a:blip r:embed="rId4"/>
          <a:stretch>
            <a:fillRect/>
          </a:stretch>
        </p:blipFill>
        <p:spPr>
          <a:xfrm>
            <a:off x="1043608" y="4579792"/>
            <a:ext cx="2360061" cy="455656"/>
          </a:xfrm>
          <a:prstGeom prst="rect">
            <a:avLst/>
          </a:prstGeom>
        </p:spPr>
      </p:pic>
      <p:sp>
        <p:nvSpPr>
          <p:cNvPr id="14" name="Inhaltsplatzhalter 1">
            <a:extLst>
              <a:ext uri="{FF2B5EF4-FFF2-40B4-BE49-F238E27FC236}">
                <a16:creationId xmlns:a16="http://schemas.microsoft.com/office/drawing/2014/main" id="{1B3F0404-1129-97EC-E87C-565DA22D8931}"/>
              </a:ext>
            </a:extLst>
          </p:cNvPr>
          <p:cNvSpPr txBox="1">
            <a:spLocks/>
          </p:cNvSpPr>
          <p:nvPr/>
        </p:nvSpPr>
        <p:spPr>
          <a:xfrm>
            <a:off x="3428511" y="4619887"/>
            <a:ext cx="1248317" cy="375466"/>
          </a:xfrm>
          <a:prstGeom prst="rect">
            <a:avLst/>
          </a:prstGeom>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600" kern="1000" dirty="0">
                <a:solidFill>
                  <a:srgbClr val="686868"/>
                </a:solidFill>
                <a:latin typeface="+mj-lt"/>
                <a:ea typeface="+mj-ea"/>
                <a:cs typeface="+mj-cs"/>
              </a:rPr>
              <a:t>CSS3 Grid</a:t>
            </a:r>
          </a:p>
        </p:txBody>
      </p:sp>
      <p:pic>
        <p:nvPicPr>
          <p:cNvPr id="16" name="Picture 15" descr="Rectangle&#10;&#10;Description automatically generated">
            <a:extLst>
              <a:ext uri="{FF2B5EF4-FFF2-40B4-BE49-F238E27FC236}">
                <a16:creationId xmlns:a16="http://schemas.microsoft.com/office/drawing/2014/main" id="{4708DAD9-A5D2-76A6-8289-F138C228C321}"/>
              </a:ext>
            </a:extLst>
          </p:cNvPr>
          <p:cNvPicPr>
            <a:picLocks noChangeAspect="1"/>
          </p:cNvPicPr>
          <p:nvPr/>
        </p:nvPicPr>
        <p:blipFill>
          <a:blip r:embed="rId5"/>
          <a:stretch>
            <a:fillRect/>
          </a:stretch>
        </p:blipFill>
        <p:spPr>
          <a:xfrm>
            <a:off x="5020270" y="4569581"/>
            <a:ext cx="1135906" cy="453769"/>
          </a:xfrm>
          <a:prstGeom prst="rect">
            <a:avLst/>
          </a:prstGeom>
        </p:spPr>
      </p:pic>
      <p:sp>
        <p:nvSpPr>
          <p:cNvPr id="17" name="Inhaltsplatzhalter 1">
            <a:extLst>
              <a:ext uri="{FF2B5EF4-FFF2-40B4-BE49-F238E27FC236}">
                <a16:creationId xmlns:a16="http://schemas.microsoft.com/office/drawing/2014/main" id="{1DC0BC9E-4A1A-8CFF-BD23-C7F3B9B2F51F}"/>
              </a:ext>
            </a:extLst>
          </p:cNvPr>
          <p:cNvSpPr txBox="1">
            <a:spLocks/>
          </p:cNvSpPr>
          <p:nvPr/>
        </p:nvSpPr>
        <p:spPr>
          <a:xfrm>
            <a:off x="6131932" y="4627187"/>
            <a:ext cx="1608420" cy="375466"/>
          </a:xfrm>
          <a:prstGeom prst="rect">
            <a:avLst/>
          </a:prstGeom>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600" kern="1000" dirty="0">
                <a:solidFill>
                  <a:srgbClr val="686868"/>
                </a:solidFill>
                <a:latin typeface="+mj-lt"/>
                <a:ea typeface="+mj-ea"/>
                <a:cs typeface="+mj-cs"/>
              </a:rPr>
              <a:t>CSS3 Flexbox</a:t>
            </a:r>
          </a:p>
        </p:txBody>
      </p:sp>
    </p:spTree>
    <p:extLst>
      <p:ext uri="{BB962C8B-B14F-4D97-AF65-F5344CB8AC3E}">
        <p14:creationId xmlns:p14="http://schemas.microsoft.com/office/powerpoint/2010/main" val="202375755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8425CE-FC42-8256-261C-448289786D82}"/>
              </a:ext>
            </a:extLst>
          </p:cNvPr>
          <p:cNvSpPr>
            <a:spLocks noGrp="1"/>
          </p:cNvSpPr>
          <p:nvPr>
            <p:ph type="title"/>
          </p:nvPr>
        </p:nvSpPr>
        <p:spPr>
          <a:xfrm>
            <a:off x="2077211" y="216000"/>
            <a:ext cx="6311213" cy="381375"/>
          </a:xfrm>
        </p:spPr>
        <p:txBody>
          <a:bodyPr anchor="ctr" anchorCtr="0"/>
          <a:lstStyle/>
          <a:p>
            <a:r>
              <a:rPr lang="en-CH" sz="2000" dirty="0"/>
              <a:t>PROSCAN Status Page </a:t>
            </a:r>
            <a:r>
              <a:rPr lang="en-CH" sz="1800" dirty="0"/>
              <a:t>– responsive design</a:t>
            </a:r>
          </a:p>
        </p:txBody>
      </p:sp>
      <p:sp>
        <p:nvSpPr>
          <p:cNvPr id="4" name="Slide Number Placeholder 3">
            <a:extLst>
              <a:ext uri="{FF2B5EF4-FFF2-40B4-BE49-F238E27FC236}">
                <a16:creationId xmlns:a16="http://schemas.microsoft.com/office/drawing/2014/main" id="{60534AAF-EFAD-A174-DB5D-66EAA6554B6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19</a:t>
            </a:fld>
            <a:endParaRPr lang="de-DE" dirty="0"/>
          </a:p>
        </p:txBody>
      </p:sp>
      <p:pic>
        <p:nvPicPr>
          <p:cNvPr id="5" name="Picture 4" descr="Graphical user interface&#10;&#10;Description automatically generated">
            <a:extLst>
              <a:ext uri="{FF2B5EF4-FFF2-40B4-BE49-F238E27FC236}">
                <a16:creationId xmlns:a16="http://schemas.microsoft.com/office/drawing/2014/main" id="{D929B3F7-2372-4064-FEED-B554CE6527BE}"/>
              </a:ext>
            </a:extLst>
          </p:cNvPr>
          <p:cNvPicPr>
            <a:picLocks noChangeAspect="1"/>
          </p:cNvPicPr>
          <p:nvPr/>
        </p:nvPicPr>
        <p:blipFill>
          <a:blip r:embed="rId2"/>
          <a:stretch>
            <a:fillRect/>
          </a:stretch>
        </p:blipFill>
        <p:spPr>
          <a:xfrm>
            <a:off x="6300192" y="2287511"/>
            <a:ext cx="1588782" cy="2643758"/>
          </a:xfrm>
          <a:prstGeom prst="rect">
            <a:avLst/>
          </a:prstGeom>
        </p:spPr>
      </p:pic>
      <p:pic>
        <p:nvPicPr>
          <p:cNvPr id="12" name="Picture 11" descr="Graphical user interface, application&#10;&#10;Description automatically generated">
            <a:extLst>
              <a:ext uri="{FF2B5EF4-FFF2-40B4-BE49-F238E27FC236}">
                <a16:creationId xmlns:a16="http://schemas.microsoft.com/office/drawing/2014/main" id="{C0061350-0B1B-B8FD-C0F8-C2745327FE98}"/>
              </a:ext>
            </a:extLst>
          </p:cNvPr>
          <p:cNvPicPr>
            <a:picLocks noChangeAspect="1"/>
          </p:cNvPicPr>
          <p:nvPr/>
        </p:nvPicPr>
        <p:blipFill>
          <a:blip r:embed="rId3"/>
          <a:stretch>
            <a:fillRect/>
          </a:stretch>
        </p:blipFill>
        <p:spPr>
          <a:xfrm>
            <a:off x="1043608" y="987574"/>
            <a:ext cx="4385735" cy="3024336"/>
          </a:xfrm>
          <a:prstGeom prst="rect">
            <a:avLst/>
          </a:prstGeom>
        </p:spPr>
      </p:pic>
      <p:sp>
        <p:nvSpPr>
          <p:cNvPr id="15" name="Title 1">
            <a:extLst>
              <a:ext uri="{FF2B5EF4-FFF2-40B4-BE49-F238E27FC236}">
                <a16:creationId xmlns:a16="http://schemas.microsoft.com/office/drawing/2014/main" id="{65BB90F0-4AD4-59A5-4DBD-37C3A8EB3235}"/>
              </a:ext>
            </a:extLst>
          </p:cNvPr>
          <p:cNvSpPr txBox="1">
            <a:spLocks/>
          </p:cNvSpPr>
          <p:nvPr/>
        </p:nvSpPr>
        <p:spPr bwMode="auto">
          <a:xfrm>
            <a:off x="5868144" y="917362"/>
            <a:ext cx="3024336" cy="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100000"/>
              </a:lnSpc>
              <a:spcBef>
                <a:spcPct val="0"/>
              </a:spcBef>
              <a:spcAft>
                <a:spcPct val="0"/>
              </a:spcAft>
              <a:buClrTx/>
              <a:buSzTx/>
              <a:buFontTx/>
              <a:buNone/>
              <a:tabLst/>
              <a:defRPr sz="2400" kern="1000" spc="0">
                <a:solidFill>
                  <a:srgbClr val="686868"/>
                </a:solidFill>
                <a:latin typeface="+mj-lt"/>
                <a:ea typeface="+mj-ea"/>
                <a:cs typeface="+mj-cs"/>
              </a:defRPr>
            </a:lvl1pPr>
            <a:lvl2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2pPr>
            <a:lvl3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3pPr>
            <a:lvl4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4pPr>
            <a:lvl5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5pPr>
            <a:lvl6pPr marL="457178" algn="l" rtl="0" eaLnBrk="1" fontAlgn="base" hangingPunct="1">
              <a:spcBef>
                <a:spcPct val="0"/>
              </a:spcBef>
              <a:spcAft>
                <a:spcPct val="0"/>
              </a:spcAft>
              <a:defRPr sz="3200" b="1">
                <a:solidFill>
                  <a:schemeClr val="tx2"/>
                </a:solidFill>
                <a:latin typeface="Arial Narrow" pitchFamily="34" charset="0"/>
              </a:defRPr>
            </a:lvl6pPr>
            <a:lvl7pPr marL="914354" algn="l" rtl="0" eaLnBrk="1" fontAlgn="base" hangingPunct="1">
              <a:spcBef>
                <a:spcPct val="0"/>
              </a:spcBef>
              <a:spcAft>
                <a:spcPct val="0"/>
              </a:spcAft>
              <a:defRPr sz="3200" b="1">
                <a:solidFill>
                  <a:schemeClr val="tx2"/>
                </a:solidFill>
                <a:latin typeface="Arial Narrow" pitchFamily="34" charset="0"/>
              </a:defRPr>
            </a:lvl7pPr>
            <a:lvl8pPr marL="1371532" algn="l" rtl="0" eaLnBrk="1" fontAlgn="base" hangingPunct="1">
              <a:spcBef>
                <a:spcPct val="0"/>
              </a:spcBef>
              <a:spcAft>
                <a:spcPct val="0"/>
              </a:spcAft>
              <a:defRPr sz="3200" b="1">
                <a:solidFill>
                  <a:schemeClr val="tx2"/>
                </a:solidFill>
                <a:latin typeface="Arial Narrow" pitchFamily="34" charset="0"/>
              </a:defRPr>
            </a:lvl8pPr>
            <a:lvl9pPr marL="1828709" algn="l" rtl="0" eaLnBrk="1" fontAlgn="base" hangingPunct="1">
              <a:spcBef>
                <a:spcPct val="0"/>
              </a:spcBef>
              <a:spcAft>
                <a:spcPct val="0"/>
              </a:spcAft>
              <a:defRPr sz="3200" b="1">
                <a:solidFill>
                  <a:schemeClr val="tx2"/>
                </a:solidFill>
                <a:latin typeface="Arial Narrow" pitchFamily="34" charset="0"/>
              </a:defRPr>
            </a:lvl9pPr>
          </a:lstStyle>
          <a:p>
            <a:r>
              <a:rPr lang="en-US" sz="1400" dirty="0"/>
              <a:t>Because the pages just use normal web technology we can use CSS media queries to change the formats according to the features of the viewing device…</a:t>
            </a:r>
            <a:endParaRPr lang="de-CH" sz="1400" dirty="0"/>
          </a:p>
        </p:txBody>
      </p:sp>
    </p:spTree>
    <p:extLst>
      <p:ext uri="{BB962C8B-B14F-4D97-AF65-F5344CB8AC3E}">
        <p14:creationId xmlns:p14="http://schemas.microsoft.com/office/powerpoint/2010/main" val="149433834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CD5A38-E17A-1420-B12F-367B89FAF28A}"/>
              </a:ext>
            </a:extLst>
          </p:cNvPr>
          <p:cNvSpPr>
            <a:spLocks noGrp="1"/>
          </p:cNvSpPr>
          <p:nvPr>
            <p:ph type="title"/>
          </p:nvPr>
        </p:nvSpPr>
        <p:spPr/>
        <p:txBody>
          <a:bodyPr/>
          <a:lstStyle/>
          <a:p>
            <a:r>
              <a:rPr lang="en-CH" dirty="0"/>
              <a:t>Introduction</a:t>
            </a:r>
          </a:p>
        </p:txBody>
      </p:sp>
      <p:sp>
        <p:nvSpPr>
          <p:cNvPr id="4" name="Slide Number Placeholder 3">
            <a:extLst>
              <a:ext uri="{FF2B5EF4-FFF2-40B4-BE49-F238E27FC236}">
                <a16:creationId xmlns:a16="http://schemas.microsoft.com/office/drawing/2014/main" id="{FD7F0379-A115-449D-20A0-EC448A081DEA}"/>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2</a:t>
            </a:fld>
            <a:endParaRPr lang="de-DE" dirty="0"/>
          </a:p>
        </p:txBody>
      </p:sp>
      <p:sp>
        <p:nvSpPr>
          <p:cNvPr id="5" name="Content Placeholder 1">
            <a:extLst>
              <a:ext uri="{FF2B5EF4-FFF2-40B4-BE49-F238E27FC236}">
                <a16:creationId xmlns:a16="http://schemas.microsoft.com/office/drawing/2014/main" id="{FF0DE9EF-E56F-4CD4-9DB1-3DFAA201B8F2}"/>
              </a:ext>
            </a:extLst>
          </p:cNvPr>
          <p:cNvSpPr txBox="1">
            <a:spLocks/>
          </p:cNvSpPr>
          <p:nvPr/>
        </p:nvSpPr>
        <p:spPr>
          <a:xfrm>
            <a:off x="791270" y="771550"/>
            <a:ext cx="7885186" cy="4104456"/>
          </a:xfrm>
          <a:prstGeom prst="rect">
            <a:avLst/>
          </a:prstGeom>
          <a:solidFill>
            <a:schemeClr val="accent1">
              <a:lumMod val="20000"/>
              <a:lumOff val="80000"/>
            </a:schemeClr>
          </a:solidFill>
        </p:spPr>
        <p:txBody>
          <a:bodyPr vert="horz" lIns="0" tIns="0" rIns="0" bIns="0" rtlCol="0">
            <a:noAutofit/>
          </a:bodyPr>
          <a:lstStyle>
            <a:lvl1pPr marL="177800" marR="0" indent="-177800" algn="l" defTabSz="914400" rtl="0" eaLnBrk="1" fontAlgn="auto" latinLnBrk="0" hangingPunct="1">
              <a:lnSpc>
                <a:spcPct val="110000"/>
              </a:lnSpc>
              <a:spcBef>
                <a:spcPts val="0"/>
              </a:spcBef>
              <a:spcAft>
                <a:spcPts val="0"/>
              </a:spcAft>
              <a:buClr>
                <a:schemeClr val="tx1"/>
              </a:buClr>
              <a:buSzPct val="100000"/>
              <a:buFont typeface="Arial" panose="020B0604020202020204" pitchFamily="34" charset="0"/>
              <a:buChar char="•"/>
              <a:tabLst/>
              <a:defRPr sz="1800" kern="1200" spc="0" baseline="0">
                <a:solidFill>
                  <a:schemeClr val="tx1"/>
                </a:solidFill>
                <a:latin typeface="+mn-lt"/>
                <a:ea typeface="+mn-ea"/>
                <a:cs typeface="+mn-cs"/>
              </a:defRPr>
            </a:lvl1pPr>
            <a:lvl2pPr marL="35560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800" kern="1200" spc="0" baseline="0">
                <a:solidFill>
                  <a:schemeClr val="tx1"/>
                </a:solidFill>
                <a:latin typeface="+mn-lt"/>
                <a:ea typeface="+mn-ea"/>
                <a:cs typeface="+mn-cs"/>
              </a:defRPr>
            </a:lvl2pPr>
            <a:lvl3pPr marL="539750" marR="0" indent="-18415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800" spc="0" baseline="0">
                <a:solidFill>
                  <a:schemeClr val="tx1"/>
                </a:solidFill>
                <a:latin typeface="+mn-lt"/>
                <a:ea typeface="ＭＳ Ｐゴシック" charset="-128"/>
                <a:cs typeface="ＭＳ Ｐゴシック" charset="-128"/>
              </a:defRPr>
            </a:lvl3pPr>
            <a:lvl4pPr marL="7175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800" kern="1200" spc="0" baseline="0">
                <a:solidFill>
                  <a:schemeClr val="tx1"/>
                </a:solidFill>
                <a:latin typeface="+mn-lt"/>
                <a:ea typeface="ＭＳ Ｐゴシック" charset="0"/>
                <a:cs typeface="ＭＳ Ｐゴシック" charset="0"/>
              </a:defRPr>
            </a:lvl4pPr>
            <a:lvl5pPr marL="8953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Clr>
                <a:schemeClr val="tx1"/>
              </a:buClr>
              <a:buFont typeface="Symbol" panose="05050102010706020507" pitchFamily="18" charset="2"/>
              <a:buChar char="-"/>
              <a:defRPr sz="16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6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6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600">
                <a:solidFill>
                  <a:schemeClr val="tx1"/>
                </a:solidFill>
                <a:latin typeface="+mn-lt"/>
                <a:ea typeface="+mn-ea"/>
              </a:defRPr>
            </a:lvl9pPr>
          </a:lstStyle>
          <a:p>
            <a:pPr marL="177800" lvl="1" indent="0">
              <a:buNone/>
            </a:pPr>
            <a:r>
              <a:rPr lang="en-GB" sz="1600" dirty="0"/>
              <a:t>Several years ago a friend of mine working in industry told me: </a:t>
            </a:r>
          </a:p>
          <a:p>
            <a:pPr marL="177800" lvl="1" indent="0">
              <a:buNone/>
            </a:pPr>
            <a:r>
              <a:rPr lang="en-GB" sz="1600" dirty="0"/>
              <a:t>“the days of the desktop client application are over”</a:t>
            </a:r>
          </a:p>
          <a:p>
            <a:pPr marL="177800" lvl="1" indent="0">
              <a:buNone/>
            </a:pPr>
            <a:r>
              <a:rPr lang="en-GB" sz="1600" dirty="0"/>
              <a:t>“nobody makes applications that way any more, everything is in the browser”</a:t>
            </a:r>
          </a:p>
          <a:p>
            <a:pPr marL="177800" lvl="1" indent="0">
              <a:buNone/>
            </a:pPr>
            <a:br>
              <a:rPr lang="en-GB" sz="1600" dirty="0"/>
            </a:br>
            <a:r>
              <a:rPr lang="en-GB" sz="1600" dirty="0"/>
              <a:t>That got me thinking:</a:t>
            </a:r>
          </a:p>
          <a:p>
            <a:pPr lvl="1"/>
            <a:r>
              <a:rPr lang="en-GB" sz="1600" dirty="0"/>
              <a:t>Are we somehow </a:t>
            </a:r>
            <a:r>
              <a:rPr lang="en-GB" sz="1600" i="1" dirty="0"/>
              <a:t>missing a trick</a:t>
            </a:r>
            <a:r>
              <a:rPr lang="en-GB" sz="1600" dirty="0"/>
              <a:t> at PSI, should we be making controls applications using the web ?</a:t>
            </a:r>
          </a:p>
          <a:p>
            <a:pPr lvl="1"/>
            <a:r>
              <a:rPr lang="en-GB" sz="1600" dirty="0"/>
              <a:t>Is our scientific environment so </a:t>
            </a:r>
            <a:r>
              <a:rPr lang="en-GB" sz="1600" i="1" dirty="0"/>
              <a:t>special</a:t>
            </a:r>
            <a:r>
              <a:rPr lang="en-GB" sz="1600" dirty="0"/>
              <a:t> that we can ignore what’s going on in software engineering elsewhere ?</a:t>
            </a:r>
          </a:p>
          <a:p>
            <a:pPr lvl="1"/>
            <a:r>
              <a:rPr lang="en-GB" sz="1600" dirty="0"/>
              <a:t>What would be the </a:t>
            </a:r>
            <a:r>
              <a:rPr lang="en-GB" sz="1600" i="1" dirty="0"/>
              <a:t>benefits</a:t>
            </a:r>
            <a:r>
              <a:rPr lang="en-GB" sz="1600" dirty="0"/>
              <a:t> and </a:t>
            </a:r>
            <a:r>
              <a:rPr lang="en-GB" sz="1600" i="1" dirty="0"/>
              <a:t>challenges</a:t>
            </a:r>
            <a:r>
              <a:rPr lang="en-GB" sz="1600" dirty="0"/>
              <a:t> of bringing our control system to the web?</a:t>
            </a:r>
          </a:p>
          <a:p>
            <a:pPr marL="177800" lvl="1" indent="0">
              <a:buNone/>
            </a:pPr>
            <a:endParaRPr lang="en-GB" sz="1600" dirty="0"/>
          </a:p>
          <a:p>
            <a:pPr marL="177800" lvl="1" indent="0">
              <a:buNone/>
            </a:pPr>
            <a:r>
              <a:rPr lang="en-GB" sz="1600" dirty="0"/>
              <a:t>This talk is far too short to present that topic in any detail. Instead I will present briefly my very early experiences looking into this.</a:t>
            </a:r>
            <a:br>
              <a:rPr lang="en-GB" sz="1600" dirty="0"/>
            </a:br>
            <a:endParaRPr lang="en-GB" sz="1600" dirty="0"/>
          </a:p>
          <a:p>
            <a:pPr marL="177800" lvl="1" indent="0">
              <a:buNone/>
            </a:pPr>
            <a:r>
              <a:rPr lang="en-GB" sz="1600" dirty="0"/>
              <a:t>Then, to make things more concrete I will present a new tool called WICA.</a:t>
            </a:r>
            <a:br>
              <a:rPr lang="en-GB" sz="1600" dirty="0"/>
            </a:br>
            <a:r>
              <a:rPr lang="en-GB" sz="1600" dirty="0"/>
              <a:t>  </a:t>
            </a:r>
          </a:p>
        </p:txBody>
      </p:sp>
    </p:spTree>
    <p:extLst>
      <p:ext uri="{BB962C8B-B14F-4D97-AF65-F5344CB8AC3E}">
        <p14:creationId xmlns:p14="http://schemas.microsoft.com/office/powerpoint/2010/main" val="130818672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8425CE-FC42-8256-261C-448289786D82}"/>
              </a:ext>
            </a:extLst>
          </p:cNvPr>
          <p:cNvSpPr>
            <a:spLocks noGrp="1"/>
          </p:cNvSpPr>
          <p:nvPr>
            <p:ph type="title"/>
          </p:nvPr>
        </p:nvSpPr>
        <p:spPr>
          <a:xfrm>
            <a:off x="2077211" y="216000"/>
            <a:ext cx="6311213" cy="381375"/>
          </a:xfrm>
        </p:spPr>
        <p:txBody>
          <a:bodyPr anchor="ctr" anchorCtr="0"/>
          <a:lstStyle/>
          <a:p>
            <a:r>
              <a:rPr lang="en-US" sz="2000" dirty="0"/>
              <a:t>HIPA Vacuum System Page </a:t>
            </a:r>
            <a:r>
              <a:rPr lang="en-US" sz="1800" dirty="0"/>
              <a:t>– SVG Example  </a:t>
            </a:r>
            <a:endParaRPr lang="en-CH" sz="1800" dirty="0"/>
          </a:p>
        </p:txBody>
      </p:sp>
      <p:sp>
        <p:nvSpPr>
          <p:cNvPr id="4" name="Slide Number Placeholder 3">
            <a:extLst>
              <a:ext uri="{FF2B5EF4-FFF2-40B4-BE49-F238E27FC236}">
                <a16:creationId xmlns:a16="http://schemas.microsoft.com/office/drawing/2014/main" id="{60534AAF-EFAD-A174-DB5D-66EAA6554B6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20</a:t>
            </a:fld>
            <a:endParaRPr lang="de-DE" dirty="0"/>
          </a:p>
        </p:txBody>
      </p:sp>
      <p:pic>
        <p:nvPicPr>
          <p:cNvPr id="5" name="Picture 4" descr="A screenshot of a computer&#10;&#10;Description automatically generated with medium confidence">
            <a:extLst>
              <a:ext uri="{FF2B5EF4-FFF2-40B4-BE49-F238E27FC236}">
                <a16:creationId xmlns:a16="http://schemas.microsoft.com/office/drawing/2014/main" id="{4E8104D2-585F-BE89-5938-9AC6723C5E60}"/>
              </a:ext>
            </a:extLst>
          </p:cNvPr>
          <p:cNvPicPr>
            <a:picLocks noChangeAspect="1"/>
          </p:cNvPicPr>
          <p:nvPr/>
        </p:nvPicPr>
        <p:blipFill>
          <a:blip r:embed="rId2"/>
          <a:stretch>
            <a:fillRect/>
          </a:stretch>
        </p:blipFill>
        <p:spPr>
          <a:xfrm>
            <a:off x="829816" y="775584"/>
            <a:ext cx="7289007" cy="4244438"/>
          </a:xfrm>
          <a:prstGeom prst="rect">
            <a:avLst/>
          </a:prstGeom>
        </p:spPr>
      </p:pic>
      <p:pic>
        <p:nvPicPr>
          <p:cNvPr id="9" name="Picture 8">
            <a:extLst>
              <a:ext uri="{FF2B5EF4-FFF2-40B4-BE49-F238E27FC236}">
                <a16:creationId xmlns:a16="http://schemas.microsoft.com/office/drawing/2014/main" id="{9FD2E58D-D493-B5C7-A808-6BBADB8FC7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344" y="1059582"/>
            <a:ext cx="244858" cy="24485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A0702A2-FB00-0D2F-702A-3763D8EBC6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4360" y="284258"/>
            <a:ext cx="244858" cy="24485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3126982C-1B1A-4284-1A2C-9C656BB495C5}"/>
              </a:ext>
            </a:extLst>
          </p:cNvPr>
          <p:cNvPicPr>
            <a:picLocks noChangeAspect="1"/>
          </p:cNvPicPr>
          <p:nvPr/>
        </p:nvPicPr>
        <p:blipFill>
          <a:blip r:embed="rId4"/>
          <a:stretch>
            <a:fillRect/>
          </a:stretch>
        </p:blipFill>
        <p:spPr>
          <a:xfrm>
            <a:off x="7380312" y="4576173"/>
            <a:ext cx="576064" cy="345639"/>
          </a:xfrm>
          <a:prstGeom prst="rect">
            <a:avLst/>
          </a:prstGeom>
          <a:solidFill>
            <a:schemeClr val="accent1"/>
          </a:solidFill>
        </p:spPr>
      </p:pic>
    </p:spTree>
    <p:extLst>
      <p:ext uri="{BB962C8B-B14F-4D97-AF65-F5344CB8AC3E}">
        <p14:creationId xmlns:p14="http://schemas.microsoft.com/office/powerpoint/2010/main" val="11885693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8425CE-FC42-8256-261C-448289786D82}"/>
              </a:ext>
            </a:extLst>
          </p:cNvPr>
          <p:cNvSpPr>
            <a:spLocks noGrp="1"/>
          </p:cNvSpPr>
          <p:nvPr>
            <p:ph type="title"/>
          </p:nvPr>
        </p:nvSpPr>
        <p:spPr>
          <a:xfrm>
            <a:off x="2077211" y="216000"/>
            <a:ext cx="6311213" cy="381375"/>
          </a:xfrm>
        </p:spPr>
        <p:txBody>
          <a:bodyPr anchor="ctr" anchorCtr="0"/>
          <a:lstStyle/>
          <a:p>
            <a:r>
              <a:rPr lang="en-US" sz="2000" dirty="0"/>
              <a:t>HIPA RF System Page </a:t>
            </a:r>
            <a:r>
              <a:rPr lang="en-US" sz="1800" dirty="0"/>
              <a:t>– SVG + Plot Example  </a:t>
            </a:r>
            <a:endParaRPr lang="en-CH" sz="1800" dirty="0"/>
          </a:p>
        </p:txBody>
      </p:sp>
      <p:sp>
        <p:nvSpPr>
          <p:cNvPr id="4" name="Slide Number Placeholder 3">
            <a:extLst>
              <a:ext uri="{FF2B5EF4-FFF2-40B4-BE49-F238E27FC236}">
                <a16:creationId xmlns:a16="http://schemas.microsoft.com/office/drawing/2014/main" id="{60534AAF-EFAD-A174-DB5D-66EAA6554B6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21</a:t>
            </a:fld>
            <a:endParaRPr lang="de-DE" dirty="0"/>
          </a:p>
        </p:txBody>
      </p:sp>
      <p:pic>
        <p:nvPicPr>
          <p:cNvPr id="7" name="Picture 6" descr="Application&#10;&#10;Description automatically generated with medium confidence">
            <a:extLst>
              <a:ext uri="{FF2B5EF4-FFF2-40B4-BE49-F238E27FC236}">
                <a16:creationId xmlns:a16="http://schemas.microsoft.com/office/drawing/2014/main" id="{26EB7216-C797-1166-90A4-405CB9239594}"/>
              </a:ext>
            </a:extLst>
          </p:cNvPr>
          <p:cNvPicPr>
            <a:picLocks noChangeAspect="1"/>
          </p:cNvPicPr>
          <p:nvPr/>
        </p:nvPicPr>
        <p:blipFill>
          <a:blip r:embed="rId2"/>
          <a:stretch>
            <a:fillRect/>
          </a:stretch>
        </p:blipFill>
        <p:spPr>
          <a:xfrm>
            <a:off x="1187624" y="867961"/>
            <a:ext cx="6552728" cy="4092924"/>
          </a:xfrm>
          <a:prstGeom prst="rect">
            <a:avLst/>
          </a:prstGeom>
        </p:spPr>
      </p:pic>
      <p:pic>
        <p:nvPicPr>
          <p:cNvPr id="8" name="Picture 7">
            <a:extLst>
              <a:ext uri="{FF2B5EF4-FFF2-40B4-BE49-F238E27FC236}">
                <a16:creationId xmlns:a16="http://schemas.microsoft.com/office/drawing/2014/main" id="{38E5D51D-C084-BE60-90C4-D1D58B3230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219" y="4292793"/>
            <a:ext cx="244858" cy="2448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74FEC86-FCA1-1387-11BE-994445A58160}"/>
              </a:ext>
            </a:extLst>
          </p:cNvPr>
          <p:cNvPicPr>
            <a:picLocks noChangeAspect="1"/>
          </p:cNvPicPr>
          <p:nvPr/>
        </p:nvPicPr>
        <p:blipFill>
          <a:blip r:embed="rId4"/>
          <a:stretch>
            <a:fillRect/>
          </a:stretch>
        </p:blipFill>
        <p:spPr>
          <a:xfrm>
            <a:off x="1909854" y="3277903"/>
            <a:ext cx="438497" cy="216024"/>
          </a:xfrm>
          <a:prstGeom prst="rect">
            <a:avLst/>
          </a:prstGeom>
        </p:spPr>
      </p:pic>
      <p:pic>
        <p:nvPicPr>
          <p:cNvPr id="11" name="Picture 10">
            <a:extLst>
              <a:ext uri="{FF2B5EF4-FFF2-40B4-BE49-F238E27FC236}">
                <a16:creationId xmlns:a16="http://schemas.microsoft.com/office/drawing/2014/main" id="{3BE67BCC-8021-8D5C-B65A-08BD97CFC9F4}"/>
              </a:ext>
            </a:extLst>
          </p:cNvPr>
          <p:cNvPicPr>
            <a:picLocks noChangeAspect="1"/>
          </p:cNvPicPr>
          <p:nvPr/>
        </p:nvPicPr>
        <p:blipFill>
          <a:blip r:embed="rId4"/>
          <a:stretch>
            <a:fillRect/>
          </a:stretch>
        </p:blipFill>
        <p:spPr>
          <a:xfrm>
            <a:off x="1979712" y="1238051"/>
            <a:ext cx="438497" cy="216024"/>
          </a:xfrm>
          <a:prstGeom prst="rect">
            <a:avLst/>
          </a:prstGeom>
        </p:spPr>
      </p:pic>
      <p:pic>
        <p:nvPicPr>
          <p:cNvPr id="12" name="Picture 11">
            <a:extLst>
              <a:ext uri="{FF2B5EF4-FFF2-40B4-BE49-F238E27FC236}">
                <a16:creationId xmlns:a16="http://schemas.microsoft.com/office/drawing/2014/main" id="{C3CEE78A-2BA7-F9B5-8F61-2A408299F9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4227934"/>
            <a:ext cx="244858" cy="244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30533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8425CE-FC42-8256-261C-448289786D82}"/>
              </a:ext>
            </a:extLst>
          </p:cNvPr>
          <p:cNvSpPr>
            <a:spLocks noGrp="1"/>
          </p:cNvSpPr>
          <p:nvPr>
            <p:ph type="title"/>
          </p:nvPr>
        </p:nvSpPr>
        <p:spPr>
          <a:xfrm>
            <a:off x="2077211" y="216000"/>
            <a:ext cx="6311213" cy="381375"/>
          </a:xfrm>
        </p:spPr>
        <p:txBody>
          <a:bodyPr anchor="ctr" anchorCtr="0"/>
          <a:lstStyle/>
          <a:p>
            <a:r>
              <a:rPr lang="en-US" sz="2000" dirty="0" err="1"/>
              <a:t>SwissFEL</a:t>
            </a:r>
            <a:r>
              <a:rPr lang="en-US" sz="2000" dirty="0"/>
              <a:t> Camera Page </a:t>
            </a:r>
            <a:r>
              <a:rPr lang="en-US" sz="1800" dirty="0"/>
              <a:t>– Web Component Example</a:t>
            </a:r>
            <a:endParaRPr lang="en-CH" sz="1800" dirty="0"/>
          </a:p>
        </p:txBody>
      </p:sp>
      <p:sp>
        <p:nvSpPr>
          <p:cNvPr id="4" name="Slide Number Placeholder 3">
            <a:extLst>
              <a:ext uri="{FF2B5EF4-FFF2-40B4-BE49-F238E27FC236}">
                <a16:creationId xmlns:a16="http://schemas.microsoft.com/office/drawing/2014/main" id="{60534AAF-EFAD-A174-DB5D-66EAA6554B6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22</a:t>
            </a:fld>
            <a:endParaRPr lang="de-DE" dirty="0"/>
          </a:p>
        </p:txBody>
      </p:sp>
      <p:pic>
        <p:nvPicPr>
          <p:cNvPr id="5" name="Picture 4" descr="Graphical user interface&#10;&#10;Description automatically generated with medium confidence">
            <a:extLst>
              <a:ext uri="{FF2B5EF4-FFF2-40B4-BE49-F238E27FC236}">
                <a16:creationId xmlns:a16="http://schemas.microsoft.com/office/drawing/2014/main" id="{14DC7A4C-8BE9-336A-AF4B-227481F319F3}"/>
              </a:ext>
            </a:extLst>
          </p:cNvPr>
          <p:cNvPicPr>
            <a:picLocks noChangeAspect="1"/>
          </p:cNvPicPr>
          <p:nvPr/>
        </p:nvPicPr>
        <p:blipFill>
          <a:blip r:embed="rId2"/>
          <a:stretch>
            <a:fillRect/>
          </a:stretch>
        </p:blipFill>
        <p:spPr>
          <a:xfrm>
            <a:off x="899592" y="821473"/>
            <a:ext cx="5963310" cy="4198549"/>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E64C19F3-45AC-1CBF-C3D0-2E677FDD2C92}"/>
              </a:ext>
            </a:extLst>
          </p:cNvPr>
          <p:cNvPicPr>
            <a:picLocks noChangeAspect="1"/>
          </p:cNvPicPr>
          <p:nvPr/>
        </p:nvPicPr>
        <p:blipFill>
          <a:blip r:embed="rId3"/>
          <a:stretch>
            <a:fillRect/>
          </a:stretch>
        </p:blipFill>
        <p:spPr>
          <a:xfrm>
            <a:off x="5364088" y="1455861"/>
            <a:ext cx="1218821" cy="471604"/>
          </a:xfrm>
          <a:prstGeom prst="rect">
            <a:avLst/>
          </a:prstGeom>
        </p:spPr>
      </p:pic>
      <p:sp>
        <p:nvSpPr>
          <p:cNvPr id="13" name="TextBox 12">
            <a:extLst>
              <a:ext uri="{FF2B5EF4-FFF2-40B4-BE49-F238E27FC236}">
                <a16:creationId xmlns:a16="http://schemas.microsoft.com/office/drawing/2014/main" id="{B33952F0-5E1A-89E2-E031-F72BA01D365F}"/>
              </a:ext>
            </a:extLst>
          </p:cNvPr>
          <p:cNvSpPr txBox="1"/>
          <p:nvPr/>
        </p:nvSpPr>
        <p:spPr>
          <a:xfrm>
            <a:off x="3707904" y="2427734"/>
            <a:ext cx="4066360" cy="553998"/>
          </a:xfrm>
          <a:prstGeom prst="rect">
            <a:avLst/>
          </a:prstGeom>
          <a:solidFill>
            <a:schemeClr val="bg1">
              <a:lumMod val="85000"/>
            </a:schemeClr>
          </a:solidFill>
        </p:spPr>
        <p:txBody>
          <a:bodyPr wrap="square">
            <a:spAutoFit/>
          </a:bodyPr>
          <a:lstStyle/>
          <a:p>
            <a:r>
              <a:rPr lang="en-GB" sz="1000" dirty="0">
                <a:latin typeface="Courier New" panose="02070309020205020404" pitchFamily="49" charset="0"/>
                <a:cs typeface="Courier New" panose="02070309020205020404" pitchFamily="49" charset="0"/>
              </a:rPr>
              <a:t>&lt;</a:t>
            </a:r>
            <a:r>
              <a:rPr lang="en-GB" sz="1000" dirty="0" err="1">
                <a:latin typeface="Courier New" panose="02070309020205020404" pitchFamily="49" charset="0"/>
                <a:cs typeface="Courier New" panose="02070309020205020404" pitchFamily="49" charset="0"/>
              </a:rPr>
              <a:t>gfa</a:t>
            </a:r>
            <a:r>
              <a:rPr lang="en-GB" sz="1000" dirty="0">
                <a:latin typeface="Courier New" panose="02070309020205020404" pitchFamily="49" charset="0"/>
                <a:cs typeface="Courier New" panose="02070309020205020404" pitchFamily="49" charset="0"/>
              </a:rPr>
              <a:t>-laser-camera-basic </a:t>
            </a:r>
            <a:r>
              <a:rPr lang="en-GB" sz="1000" dirty="0" err="1">
                <a:latin typeface="Courier New" panose="02070309020205020404" pitchFamily="49" charset="0"/>
                <a:cs typeface="Courier New" panose="02070309020205020404" pitchFamily="49" charset="0"/>
              </a:rPr>
              <a:t>imageWidth</a:t>
            </a:r>
            <a:r>
              <a:rPr lang="en-GB" sz="1000" dirty="0">
                <a:latin typeface="Courier New" panose="02070309020205020404" pitchFamily="49" charset="0"/>
                <a:cs typeface="Courier New" panose="02070309020205020404" pitchFamily="49" charset="0"/>
              </a:rPr>
              <a:t>="300" </a:t>
            </a:r>
            <a:r>
              <a:rPr lang="en-GB" sz="1000" dirty="0" err="1">
                <a:latin typeface="Courier New" panose="02070309020205020404" pitchFamily="49" charset="0"/>
                <a:cs typeface="Courier New" panose="02070309020205020404" pitchFamily="49" charset="0"/>
              </a:rPr>
              <a:t>imageHeight</a:t>
            </a:r>
            <a:r>
              <a:rPr lang="en-GB" sz="1000" dirty="0">
                <a:latin typeface="Courier New" panose="02070309020205020404" pitchFamily="49" charset="0"/>
                <a:cs typeface="Courier New" panose="02070309020205020404" pitchFamily="49" charset="0"/>
              </a:rPr>
              <a:t>="300" </a:t>
            </a:r>
            <a:r>
              <a:rPr lang="en-GB" sz="1000" dirty="0" err="1">
                <a:latin typeface="Courier New" panose="02070309020205020404" pitchFamily="49" charset="0"/>
                <a:cs typeface="Courier New" panose="02070309020205020404" pitchFamily="49" charset="0"/>
              </a:rPr>
              <a:t>epicsDataChannel</a:t>
            </a:r>
            <a:r>
              <a:rPr lang="en-GB" sz="1000" dirty="0">
                <a:latin typeface="Courier New" panose="02070309020205020404" pitchFamily="49" charset="0"/>
                <a:cs typeface="Courier New" panose="02070309020205020404" pitchFamily="49" charset="0"/>
              </a:rPr>
              <a:t>="SLG-LCAM-C081:FPICTURE"&gt;&lt;/</a:t>
            </a:r>
            <a:r>
              <a:rPr lang="en-GB" sz="1000" dirty="0" err="1">
                <a:latin typeface="Courier New" panose="02070309020205020404" pitchFamily="49" charset="0"/>
                <a:cs typeface="Courier New" panose="02070309020205020404" pitchFamily="49" charset="0"/>
              </a:rPr>
              <a:t>gfa</a:t>
            </a:r>
            <a:r>
              <a:rPr lang="en-GB" sz="1000" dirty="0">
                <a:latin typeface="Courier New" panose="02070309020205020404" pitchFamily="49" charset="0"/>
                <a:cs typeface="Courier New" panose="02070309020205020404" pitchFamily="49" charset="0"/>
              </a:rPr>
              <a:t>-laser-camera-basic&gt;</a:t>
            </a:r>
            <a:endParaRPr lang="en-CH" sz="1000" dirty="0">
              <a:latin typeface="Courier New" panose="02070309020205020404" pitchFamily="49" charset="0"/>
              <a:cs typeface="Courier New" panose="02070309020205020404" pitchFamily="49" charset="0"/>
            </a:endParaRPr>
          </a:p>
        </p:txBody>
      </p:sp>
      <p:sp>
        <p:nvSpPr>
          <p:cNvPr id="14" name="Inhaltsplatzhalter 1">
            <a:extLst>
              <a:ext uri="{FF2B5EF4-FFF2-40B4-BE49-F238E27FC236}">
                <a16:creationId xmlns:a16="http://schemas.microsoft.com/office/drawing/2014/main" id="{3798C446-3703-2B51-CAD6-24DF8C22D572}"/>
              </a:ext>
            </a:extLst>
          </p:cNvPr>
          <p:cNvSpPr txBox="1">
            <a:spLocks/>
          </p:cNvSpPr>
          <p:nvPr/>
        </p:nvSpPr>
        <p:spPr>
          <a:xfrm>
            <a:off x="6862902" y="1019770"/>
            <a:ext cx="2160240" cy="1148271"/>
          </a:xfrm>
          <a:prstGeom prst="rect">
            <a:avLst/>
          </a:prstGeom>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600" kern="1000" dirty="0">
                <a:solidFill>
                  <a:srgbClr val="686868"/>
                </a:solidFill>
                <a:latin typeface="+mj-lt"/>
                <a:ea typeface="+mj-ea"/>
                <a:cs typeface="+mj-cs"/>
              </a:rPr>
              <a:t>Using Web Components enable us to create very clean html pages</a:t>
            </a:r>
          </a:p>
        </p:txBody>
      </p:sp>
      <p:sp>
        <p:nvSpPr>
          <p:cNvPr id="15" name="Inhaltsplatzhalter 1">
            <a:extLst>
              <a:ext uri="{FF2B5EF4-FFF2-40B4-BE49-F238E27FC236}">
                <a16:creationId xmlns:a16="http://schemas.microsoft.com/office/drawing/2014/main" id="{BB0D96CC-22D2-AAF9-1CE8-B1AFFA9AE3B4}"/>
              </a:ext>
            </a:extLst>
          </p:cNvPr>
          <p:cNvSpPr txBox="1">
            <a:spLocks/>
          </p:cNvSpPr>
          <p:nvPr/>
        </p:nvSpPr>
        <p:spPr>
          <a:xfrm>
            <a:off x="6887870" y="3183427"/>
            <a:ext cx="2135272" cy="1394005"/>
          </a:xfrm>
          <a:prstGeom prst="rect">
            <a:avLst/>
          </a:prstGeom>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600" kern="1000" dirty="0">
                <a:solidFill>
                  <a:srgbClr val="686868"/>
                </a:solidFill>
                <a:latin typeface="+mj-lt"/>
                <a:ea typeface="+mj-ea"/>
                <a:cs typeface="+mj-cs"/>
              </a:rPr>
              <a:t>But creating a web component control system library would require significant effort</a:t>
            </a:r>
          </a:p>
        </p:txBody>
      </p:sp>
    </p:spTree>
    <p:extLst>
      <p:ext uri="{BB962C8B-B14F-4D97-AF65-F5344CB8AC3E}">
        <p14:creationId xmlns:p14="http://schemas.microsoft.com/office/powerpoint/2010/main" val="8044544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CD5A38-E17A-1420-B12F-367B89FAF28A}"/>
              </a:ext>
            </a:extLst>
          </p:cNvPr>
          <p:cNvSpPr>
            <a:spLocks noGrp="1"/>
          </p:cNvSpPr>
          <p:nvPr>
            <p:ph type="title"/>
          </p:nvPr>
        </p:nvSpPr>
        <p:spPr>
          <a:xfrm>
            <a:off x="2077211" y="216000"/>
            <a:ext cx="6408712" cy="381375"/>
          </a:xfrm>
        </p:spPr>
        <p:txBody>
          <a:bodyPr/>
          <a:lstStyle/>
          <a:p>
            <a:r>
              <a:rPr lang="en-CH" dirty="0"/>
              <a:t>Bonus Slides</a:t>
            </a:r>
          </a:p>
        </p:txBody>
      </p:sp>
      <p:sp>
        <p:nvSpPr>
          <p:cNvPr id="4" name="Slide Number Placeholder 3">
            <a:extLst>
              <a:ext uri="{FF2B5EF4-FFF2-40B4-BE49-F238E27FC236}">
                <a16:creationId xmlns:a16="http://schemas.microsoft.com/office/drawing/2014/main" id="{FD7F0379-A115-449D-20A0-EC448A081DEA}"/>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23</a:t>
            </a:fld>
            <a:endParaRPr lang="de-DE" dirty="0"/>
          </a:p>
        </p:txBody>
      </p:sp>
      <p:pic>
        <p:nvPicPr>
          <p:cNvPr id="5" name="Picture 4" descr="Stacked stones balanced on wood surface">
            <a:extLst>
              <a:ext uri="{FF2B5EF4-FFF2-40B4-BE49-F238E27FC236}">
                <a16:creationId xmlns:a16="http://schemas.microsoft.com/office/drawing/2014/main" id="{C1606005-D7DB-3751-4112-B8ED07883832}"/>
              </a:ext>
            </a:extLst>
          </p:cNvPr>
          <p:cNvPicPr>
            <a:picLocks noChangeAspect="1"/>
          </p:cNvPicPr>
          <p:nvPr/>
        </p:nvPicPr>
        <p:blipFill>
          <a:blip r:embed="rId2"/>
          <a:stretch>
            <a:fillRect/>
          </a:stretch>
        </p:blipFill>
        <p:spPr>
          <a:xfrm>
            <a:off x="899592" y="1059582"/>
            <a:ext cx="7416824" cy="3738837"/>
          </a:xfrm>
          <a:prstGeom prst="rect">
            <a:avLst/>
          </a:prstGeom>
        </p:spPr>
      </p:pic>
    </p:spTree>
    <p:extLst>
      <p:ext uri="{BB962C8B-B14F-4D97-AF65-F5344CB8AC3E}">
        <p14:creationId xmlns:p14="http://schemas.microsoft.com/office/powerpoint/2010/main" val="3617164037"/>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1F1CD4-D469-CF04-5910-54425739F715}"/>
              </a:ext>
            </a:extLst>
          </p:cNvPr>
          <p:cNvSpPr>
            <a:spLocks noGrp="1"/>
          </p:cNvSpPr>
          <p:nvPr>
            <p:ph type="title"/>
          </p:nvPr>
        </p:nvSpPr>
        <p:spPr>
          <a:xfrm>
            <a:off x="1907704" y="216000"/>
            <a:ext cx="7066789" cy="381375"/>
          </a:xfrm>
        </p:spPr>
        <p:txBody>
          <a:bodyPr/>
          <a:lstStyle/>
          <a:p>
            <a:r>
              <a:rPr lang="en-CH" dirty="0"/>
              <a:t>Leveraging WICA – supported workflows</a:t>
            </a:r>
            <a:endParaRPr lang="en-CH" sz="2000" dirty="0"/>
          </a:p>
        </p:txBody>
      </p:sp>
      <p:sp>
        <p:nvSpPr>
          <p:cNvPr id="4" name="Slide Number Placeholder 3">
            <a:extLst>
              <a:ext uri="{FF2B5EF4-FFF2-40B4-BE49-F238E27FC236}">
                <a16:creationId xmlns:a16="http://schemas.microsoft.com/office/drawing/2014/main" id="{93D914A7-38EB-0B09-694B-4EBCE8DD780B}"/>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24</a:t>
            </a:fld>
            <a:endParaRPr lang="de-DE" dirty="0"/>
          </a:p>
        </p:txBody>
      </p:sp>
      <p:cxnSp>
        <p:nvCxnSpPr>
          <p:cNvPr id="9" name="Straight Connector 8">
            <a:extLst>
              <a:ext uri="{FF2B5EF4-FFF2-40B4-BE49-F238E27FC236}">
                <a16:creationId xmlns:a16="http://schemas.microsoft.com/office/drawing/2014/main" id="{B8EC22AF-777C-CB1D-D381-D61FBA5C07B2}"/>
              </a:ext>
            </a:extLst>
          </p:cNvPr>
          <p:cNvCxnSpPr>
            <a:cxnSpLocks/>
          </p:cNvCxnSpPr>
          <p:nvPr/>
        </p:nvCxnSpPr>
        <p:spPr bwMode="auto">
          <a:xfrm>
            <a:off x="2915816" y="987574"/>
            <a:ext cx="0" cy="3888432"/>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8" name="Inhaltsplatzhalter 1">
            <a:extLst>
              <a:ext uri="{FF2B5EF4-FFF2-40B4-BE49-F238E27FC236}">
                <a16:creationId xmlns:a16="http://schemas.microsoft.com/office/drawing/2014/main" id="{1CA46C7D-7FA9-2C63-A803-5B728B5CE77C}"/>
              </a:ext>
            </a:extLst>
          </p:cNvPr>
          <p:cNvSpPr txBox="1">
            <a:spLocks/>
          </p:cNvSpPr>
          <p:nvPr/>
        </p:nvSpPr>
        <p:spPr>
          <a:xfrm>
            <a:off x="1115616" y="987574"/>
            <a:ext cx="1512157" cy="504056"/>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Text-only Display Page</a:t>
            </a:r>
          </a:p>
        </p:txBody>
      </p:sp>
      <p:sp>
        <p:nvSpPr>
          <p:cNvPr id="22" name="Inhaltsplatzhalter 1">
            <a:extLst>
              <a:ext uri="{FF2B5EF4-FFF2-40B4-BE49-F238E27FC236}">
                <a16:creationId xmlns:a16="http://schemas.microsoft.com/office/drawing/2014/main" id="{37B56D02-E92D-E7F7-97AF-59A6877CDEC7}"/>
              </a:ext>
            </a:extLst>
          </p:cNvPr>
          <p:cNvSpPr txBox="1">
            <a:spLocks/>
          </p:cNvSpPr>
          <p:nvPr/>
        </p:nvSpPr>
        <p:spPr>
          <a:xfrm>
            <a:off x="5292080" y="993106"/>
            <a:ext cx="1495774" cy="498523"/>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Display Page with Text and SVG</a:t>
            </a:r>
          </a:p>
        </p:txBody>
      </p:sp>
      <p:pic>
        <p:nvPicPr>
          <p:cNvPr id="23" name="Picture 22" descr="caQtDM - a medm replacement based on QT">
            <a:extLst>
              <a:ext uri="{FF2B5EF4-FFF2-40B4-BE49-F238E27FC236}">
                <a16:creationId xmlns:a16="http://schemas.microsoft.com/office/drawing/2014/main" id="{F2499B15-5CE9-D1F5-B266-430CB19B69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7842" y="-635198"/>
            <a:ext cx="259397" cy="92691"/>
          </a:xfrm>
          <a:prstGeom prst="rect">
            <a:avLst/>
          </a:prstGeom>
          <a:noFill/>
          <a:extLst>
            <a:ext uri="{909E8E84-426E-40DD-AFC4-6F175D3DCCD1}">
              <a14:hiddenFill xmlns:a14="http://schemas.microsoft.com/office/drawing/2010/main">
                <a:solidFill>
                  <a:srgbClr val="FFFFFF"/>
                </a:solidFill>
              </a14:hiddenFill>
            </a:ext>
          </a:extLst>
        </p:spPr>
      </p:pic>
      <p:sp>
        <p:nvSpPr>
          <p:cNvPr id="28" name="Inhaltsplatzhalter 1">
            <a:extLst>
              <a:ext uri="{FF2B5EF4-FFF2-40B4-BE49-F238E27FC236}">
                <a16:creationId xmlns:a16="http://schemas.microsoft.com/office/drawing/2014/main" id="{E49DAE16-6E57-0800-7FEE-2EE34C8E5CED}"/>
              </a:ext>
            </a:extLst>
          </p:cNvPr>
          <p:cNvSpPr txBox="1">
            <a:spLocks/>
          </p:cNvSpPr>
          <p:nvPr/>
        </p:nvSpPr>
        <p:spPr>
          <a:xfrm>
            <a:off x="3203848" y="987574"/>
            <a:ext cx="1495774" cy="504056"/>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Display Page with Text and Plots</a:t>
            </a:r>
          </a:p>
        </p:txBody>
      </p:sp>
      <p:cxnSp>
        <p:nvCxnSpPr>
          <p:cNvPr id="37" name="Straight Connector 36">
            <a:extLst>
              <a:ext uri="{FF2B5EF4-FFF2-40B4-BE49-F238E27FC236}">
                <a16:creationId xmlns:a16="http://schemas.microsoft.com/office/drawing/2014/main" id="{2E1B8340-A17A-6A6D-EB7B-D63A6E917C4C}"/>
              </a:ext>
            </a:extLst>
          </p:cNvPr>
          <p:cNvCxnSpPr>
            <a:cxnSpLocks/>
          </p:cNvCxnSpPr>
          <p:nvPr/>
        </p:nvCxnSpPr>
        <p:spPr bwMode="auto">
          <a:xfrm>
            <a:off x="971600" y="987574"/>
            <a:ext cx="0" cy="39436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 name="Straight Connector 6">
            <a:extLst>
              <a:ext uri="{FF2B5EF4-FFF2-40B4-BE49-F238E27FC236}">
                <a16:creationId xmlns:a16="http://schemas.microsoft.com/office/drawing/2014/main" id="{E158D6C1-B191-FB48-E264-773442EDE41B}"/>
              </a:ext>
            </a:extLst>
          </p:cNvPr>
          <p:cNvCxnSpPr>
            <a:cxnSpLocks/>
          </p:cNvCxnSpPr>
          <p:nvPr/>
        </p:nvCxnSpPr>
        <p:spPr bwMode="auto">
          <a:xfrm>
            <a:off x="5076056" y="987574"/>
            <a:ext cx="0" cy="38884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 name="Straight Connector 7">
            <a:extLst>
              <a:ext uri="{FF2B5EF4-FFF2-40B4-BE49-F238E27FC236}">
                <a16:creationId xmlns:a16="http://schemas.microsoft.com/office/drawing/2014/main" id="{E9FFC341-B4AB-407E-F067-11A251B80D3B}"/>
              </a:ext>
            </a:extLst>
          </p:cNvPr>
          <p:cNvCxnSpPr>
            <a:cxnSpLocks/>
          </p:cNvCxnSpPr>
          <p:nvPr/>
        </p:nvCxnSpPr>
        <p:spPr bwMode="auto">
          <a:xfrm>
            <a:off x="7020272" y="987574"/>
            <a:ext cx="0" cy="3888432"/>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0" name="Inhaltsplatzhalter 1">
            <a:extLst>
              <a:ext uri="{FF2B5EF4-FFF2-40B4-BE49-F238E27FC236}">
                <a16:creationId xmlns:a16="http://schemas.microsoft.com/office/drawing/2014/main" id="{FAF19399-A419-543C-9289-42043BF7CD8E}"/>
              </a:ext>
            </a:extLst>
          </p:cNvPr>
          <p:cNvSpPr txBox="1">
            <a:spLocks/>
          </p:cNvSpPr>
          <p:nvPr/>
        </p:nvSpPr>
        <p:spPr>
          <a:xfrm>
            <a:off x="7236296" y="1001188"/>
            <a:ext cx="1495774" cy="498523"/>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Display Page with Camera Images</a:t>
            </a:r>
          </a:p>
        </p:txBody>
      </p:sp>
      <p:sp>
        <p:nvSpPr>
          <p:cNvPr id="11" name="Inhaltsplatzhalter 1">
            <a:extLst>
              <a:ext uri="{FF2B5EF4-FFF2-40B4-BE49-F238E27FC236}">
                <a16:creationId xmlns:a16="http://schemas.microsoft.com/office/drawing/2014/main" id="{66128BFF-10A8-C5D5-F87B-47DD1DBF0642}"/>
              </a:ext>
            </a:extLst>
          </p:cNvPr>
          <p:cNvSpPr txBox="1">
            <a:spLocks/>
          </p:cNvSpPr>
          <p:nvPr/>
        </p:nvSpPr>
        <p:spPr>
          <a:xfrm>
            <a:off x="1186893" y="2715766"/>
            <a:ext cx="1368127" cy="1087569"/>
          </a:xfrm>
          <a:prstGeom prst="rect">
            <a:avLst/>
          </a:prstGeom>
          <a:solidFill>
            <a:schemeClr val="bg2">
              <a:lumMod val="20000"/>
              <a:lumOff val="80000"/>
            </a:schemeClr>
          </a:solidFill>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WICA will render the text content of your elements directly - no JS required.</a:t>
            </a:r>
          </a:p>
        </p:txBody>
      </p:sp>
      <p:sp>
        <p:nvSpPr>
          <p:cNvPr id="12" name="Inhaltsplatzhalter 1">
            <a:extLst>
              <a:ext uri="{FF2B5EF4-FFF2-40B4-BE49-F238E27FC236}">
                <a16:creationId xmlns:a16="http://schemas.microsoft.com/office/drawing/2014/main" id="{FC71E876-A650-8B5E-C3A4-175D2AD786AC}"/>
              </a:ext>
            </a:extLst>
          </p:cNvPr>
          <p:cNvSpPr txBox="1">
            <a:spLocks/>
          </p:cNvSpPr>
          <p:nvPr/>
        </p:nvSpPr>
        <p:spPr>
          <a:xfrm>
            <a:off x="3203125" y="2711525"/>
            <a:ext cx="1368859" cy="724321"/>
          </a:xfrm>
          <a:prstGeom prst="rect">
            <a:avLst/>
          </a:prstGeom>
          <a:solidFill>
            <a:schemeClr val="bg2">
              <a:lumMod val="20000"/>
              <a:lumOff val="80000"/>
            </a:schemeClr>
          </a:solidFill>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Choose a JS plot library </a:t>
            </a:r>
            <a:r>
              <a:rPr lang="en-GB" sz="1200" kern="1000" dirty="0" err="1">
                <a:solidFill>
                  <a:srgbClr val="686868"/>
                </a:solidFill>
                <a:latin typeface="+mj-lt"/>
                <a:ea typeface="+mj-ea"/>
                <a:cs typeface="+mj-cs"/>
              </a:rPr>
              <a:t>eg</a:t>
            </a:r>
            <a:r>
              <a:rPr lang="en-GB" sz="1200" kern="1000" dirty="0">
                <a:solidFill>
                  <a:srgbClr val="686868"/>
                </a:solidFill>
                <a:latin typeface="+mj-lt"/>
                <a:ea typeface="+mj-ea"/>
                <a:cs typeface="+mj-cs"/>
              </a:rPr>
              <a:t> </a:t>
            </a:r>
            <a:r>
              <a:rPr lang="en-GB" sz="1200" i="1" kern="1000" dirty="0" err="1">
                <a:solidFill>
                  <a:srgbClr val="686868"/>
                </a:solidFill>
                <a:latin typeface="+mj-lt"/>
                <a:ea typeface="+mj-ea"/>
                <a:cs typeface="+mj-cs"/>
              </a:rPr>
              <a:t>Plotly</a:t>
            </a:r>
            <a:r>
              <a:rPr lang="en-GB" sz="1200" kern="1000" dirty="0">
                <a:solidFill>
                  <a:srgbClr val="686868"/>
                </a:solidFill>
                <a:latin typeface="+mj-lt"/>
                <a:ea typeface="+mj-ea"/>
                <a:cs typeface="+mj-cs"/>
              </a:rPr>
              <a:t> or </a:t>
            </a:r>
            <a:r>
              <a:rPr lang="en-GB" sz="1200" i="1" kern="1000" dirty="0" err="1">
                <a:solidFill>
                  <a:srgbClr val="686868"/>
                </a:solidFill>
                <a:latin typeface="+mj-lt"/>
                <a:ea typeface="+mj-ea"/>
                <a:cs typeface="+mj-cs"/>
              </a:rPr>
              <a:t>Highcharts</a:t>
            </a:r>
            <a:endParaRPr lang="en-GB" sz="1200" i="1" kern="1000" dirty="0">
              <a:solidFill>
                <a:srgbClr val="686868"/>
              </a:solidFill>
              <a:latin typeface="+mj-lt"/>
              <a:ea typeface="+mj-ea"/>
              <a:cs typeface="+mj-cs"/>
            </a:endParaRPr>
          </a:p>
        </p:txBody>
      </p:sp>
      <p:sp>
        <p:nvSpPr>
          <p:cNvPr id="13" name="Inhaltsplatzhalter 1">
            <a:extLst>
              <a:ext uri="{FF2B5EF4-FFF2-40B4-BE49-F238E27FC236}">
                <a16:creationId xmlns:a16="http://schemas.microsoft.com/office/drawing/2014/main" id="{DE51E170-06AE-ADCB-1A0C-B8C0823532B9}"/>
              </a:ext>
            </a:extLst>
          </p:cNvPr>
          <p:cNvSpPr txBox="1">
            <a:spLocks/>
          </p:cNvSpPr>
          <p:nvPr/>
        </p:nvSpPr>
        <p:spPr>
          <a:xfrm>
            <a:off x="5355537" y="3939902"/>
            <a:ext cx="1368859" cy="936104"/>
          </a:xfrm>
          <a:prstGeom prst="rect">
            <a:avLst/>
          </a:prstGeom>
          <a:solidFill>
            <a:schemeClr val="bg2">
              <a:lumMod val="20000"/>
              <a:lumOff val="80000"/>
            </a:schemeClr>
          </a:solidFill>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Write some JS to update the graphic using the received data</a:t>
            </a:r>
          </a:p>
        </p:txBody>
      </p:sp>
      <p:sp>
        <p:nvSpPr>
          <p:cNvPr id="14" name="Inhaltsplatzhalter 1">
            <a:extLst>
              <a:ext uri="{FF2B5EF4-FFF2-40B4-BE49-F238E27FC236}">
                <a16:creationId xmlns:a16="http://schemas.microsoft.com/office/drawing/2014/main" id="{03737C0C-12F9-B4A3-1C2B-C7887EEB4AA5}"/>
              </a:ext>
            </a:extLst>
          </p:cNvPr>
          <p:cNvSpPr txBox="1">
            <a:spLocks/>
          </p:cNvSpPr>
          <p:nvPr/>
        </p:nvSpPr>
        <p:spPr>
          <a:xfrm>
            <a:off x="3217392" y="1563639"/>
            <a:ext cx="1368859" cy="648071"/>
          </a:xfrm>
          <a:prstGeom prst="rect">
            <a:avLst/>
          </a:prstGeom>
          <a:solidFill>
            <a:schemeClr val="bg2">
              <a:lumMod val="20000"/>
              <a:lumOff val="80000"/>
            </a:schemeClr>
          </a:solidFill>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Write some html to define your control points</a:t>
            </a:r>
          </a:p>
        </p:txBody>
      </p:sp>
      <p:sp>
        <p:nvSpPr>
          <p:cNvPr id="15" name="Inhaltsplatzhalter 1">
            <a:extLst>
              <a:ext uri="{FF2B5EF4-FFF2-40B4-BE49-F238E27FC236}">
                <a16:creationId xmlns:a16="http://schemas.microsoft.com/office/drawing/2014/main" id="{AB923B5D-E52A-7D7D-E9A3-372E36BA9E70}"/>
              </a:ext>
            </a:extLst>
          </p:cNvPr>
          <p:cNvSpPr txBox="1">
            <a:spLocks/>
          </p:cNvSpPr>
          <p:nvPr/>
        </p:nvSpPr>
        <p:spPr>
          <a:xfrm>
            <a:off x="1187624" y="1563638"/>
            <a:ext cx="1368859" cy="648071"/>
          </a:xfrm>
          <a:prstGeom prst="rect">
            <a:avLst/>
          </a:prstGeom>
          <a:solidFill>
            <a:schemeClr val="bg2">
              <a:lumMod val="20000"/>
              <a:lumOff val="80000"/>
            </a:schemeClr>
          </a:solidFill>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Write some html to define your control points</a:t>
            </a:r>
          </a:p>
        </p:txBody>
      </p:sp>
      <p:sp>
        <p:nvSpPr>
          <p:cNvPr id="16" name="Inhaltsplatzhalter 1">
            <a:extLst>
              <a:ext uri="{FF2B5EF4-FFF2-40B4-BE49-F238E27FC236}">
                <a16:creationId xmlns:a16="http://schemas.microsoft.com/office/drawing/2014/main" id="{6F32ABE8-2BE4-02A3-F343-1F449E8CCF63}"/>
              </a:ext>
            </a:extLst>
          </p:cNvPr>
          <p:cNvSpPr txBox="1">
            <a:spLocks/>
          </p:cNvSpPr>
          <p:nvPr/>
        </p:nvSpPr>
        <p:spPr>
          <a:xfrm>
            <a:off x="5355536" y="1563638"/>
            <a:ext cx="1368859" cy="648071"/>
          </a:xfrm>
          <a:prstGeom prst="rect">
            <a:avLst/>
          </a:prstGeom>
          <a:solidFill>
            <a:schemeClr val="bg2">
              <a:lumMod val="20000"/>
              <a:lumOff val="80000"/>
            </a:schemeClr>
          </a:solidFill>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Write some html to define your control points</a:t>
            </a:r>
          </a:p>
        </p:txBody>
      </p:sp>
      <p:sp>
        <p:nvSpPr>
          <p:cNvPr id="17" name="Inhaltsplatzhalter 1">
            <a:extLst>
              <a:ext uri="{FF2B5EF4-FFF2-40B4-BE49-F238E27FC236}">
                <a16:creationId xmlns:a16="http://schemas.microsoft.com/office/drawing/2014/main" id="{86CDD47F-8B5B-0C97-1DFB-B53FF3851982}"/>
              </a:ext>
            </a:extLst>
          </p:cNvPr>
          <p:cNvSpPr txBox="1">
            <a:spLocks/>
          </p:cNvSpPr>
          <p:nvPr/>
        </p:nvSpPr>
        <p:spPr>
          <a:xfrm>
            <a:off x="5355535" y="2571750"/>
            <a:ext cx="1368859" cy="1008112"/>
          </a:xfrm>
          <a:prstGeom prst="rect">
            <a:avLst/>
          </a:prstGeom>
          <a:solidFill>
            <a:schemeClr val="bg2">
              <a:lumMod val="20000"/>
              <a:lumOff val="80000"/>
            </a:schemeClr>
          </a:solidFill>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Use an SVG or text editor to create your graphic.</a:t>
            </a:r>
          </a:p>
        </p:txBody>
      </p:sp>
      <p:sp>
        <p:nvSpPr>
          <p:cNvPr id="19" name="Inhaltsplatzhalter 1">
            <a:extLst>
              <a:ext uri="{FF2B5EF4-FFF2-40B4-BE49-F238E27FC236}">
                <a16:creationId xmlns:a16="http://schemas.microsoft.com/office/drawing/2014/main" id="{17120CCB-88EB-7866-4211-AA2BD9F2BED3}"/>
              </a:ext>
            </a:extLst>
          </p:cNvPr>
          <p:cNvSpPr txBox="1">
            <a:spLocks/>
          </p:cNvSpPr>
          <p:nvPr/>
        </p:nvSpPr>
        <p:spPr>
          <a:xfrm>
            <a:off x="3195297" y="3939902"/>
            <a:ext cx="1368859" cy="936104"/>
          </a:xfrm>
          <a:prstGeom prst="rect">
            <a:avLst/>
          </a:prstGeom>
          <a:solidFill>
            <a:schemeClr val="bg2">
              <a:lumMod val="20000"/>
              <a:lumOff val="80000"/>
            </a:schemeClr>
          </a:solidFill>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Write some JS to update the plot using the received data</a:t>
            </a:r>
          </a:p>
        </p:txBody>
      </p:sp>
      <p:sp>
        <p:nvSpPr>
          <p:cNvPr id="20" name="Inhaltsplatzhalter 1">
            <a:extLst>
              <a:ext uri="{FF2B5EF4-FFF2-40B4-BE49-F238E27FC236}">
                <a16:creationId xmlns:a16="http://schemas.microsoft.com/office/drawing/2014/main" id="{B98C4551-3338-F8A8-FC9F-026945810D31}"/>
              </a:ext>
            </a:extLst>
          </p:cNvPr>
          <p:cNvSpPr txBox="1">
            <a:spLocks/>
          </p:cNvSpPr>
          <p:nvPr/>
        </p:nvSpPr>
        <p:spPr>
          <a:xfrm>
            <a:off x="7236296" y="1563637"/>
            <a:ext cx="1592726" cy="1368153"/>
          </a:xfrm>
          <a:prstGeom prst="rect">
            <a:avLst/>
          </a:prstGeom>
          <a:solidFill>
            <a:schemeClr val="bg2">
              <a:lumMod val="20000"/>
              <a:lumOff val="80000"/>
            </a:schemeClr>
          </a:solidFill>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Obtain a Web Component that supports rendering camera image data. At PSI we use </a:t>
            </a:r>
            <a:r>
              <a:rPr lang="en-GB" sz="1200" i="1" kern="1000" dirty="0">
                <a:solidFill>
                  <a:srgbClr val="686868"/>
                </a:solidFill>
                <a:latin typeface="+mj-lt"/>
                <a:ea typeface="+mj-ea"/>
                <a:cs typeface="+mj-cs"/>
              </a:rPr>
              <a:t>Lit</a:t>
            </a:r>
          </a:p>
        </p:txBody>
      </p:sp>
      <p:sp>
        <p:nvSpPr>
          <p:cNvPr id="21" name="Inhaltsplatzhalter 1">
            <a:extLst>
              <a:ext uri="{FF2B5EF4-FFF2-40B4-BE49-F238E27FC236}">
                <a16:creationId xmlns:a16="http://schemas.microsoft.com/office/drawing/2014/main" id="{5841074D-70ED-5D48-4706-F8A05A4EB4DE}"/>
              </a:ext>
            </a:extLst>
          </p:cNvPr>
          <p:cNvSpPr txBox="1">
            <a:spLocks/>
          </p:cNvSpPr>
          <p:nvPr/>
        </p:nvSpPr>
        <p:spPr>
          <a:xfrm>
            <a:off x="7236296" y="3460833"/>
            <a:ext cx="1545756" cy="1415173"/>
          </a:xfrm>
          <a:prstGeom prst="rect">
            <a:avLst/>
          </a:prstGeom>
          <a:solidFill>
            <a:schemeClr val="bg2">
              <a:lumMod val="20000"/>
              <a:lumOff val="80000"/>
            </a:schemeClr>
          </a:solidFill>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Write some html to define the control points associated with each web component </a:t>
            </a:r>
          </a:p>
        </p:txBody>
      </p:sp>
    </p:spTree>
    <p:extLst>
      <p:ext uri="{BB962C8B-B14F-4D97-AF65-F5344CB8AC3E}">
        <p14:creationId xmlns:p14="http://schemas.microsoft.com/office/powerpoint/2010/main" val="37990034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2" grpId="0"/>
      <p:bldP spid="28" grpId="0"/>
      <p:bldP spid="10" grpId="0"/>
      <p:bldP spid="11" grpId="0" animBg="1"/>
      <p:bldP spid="12" grpId="0" animBg="1"/>
      <p:bldP spid="13" grpId="0" animBg="1"/>
      <p:bldP spid="14" grpId="0" animBg="1"/>
      <p:bldP spid="15" grpId="0" animBg="1"/>
      <p:bldP spid="16" grpId="0" animBg="1"/>
      <p:bldP spid="17" grpId="0" animBg="1"/>
      <p:bldP spid="19" grpId="0" animBg="1"/>
      <p:bldP spid="20" grpId="0" animBg="1"/>
      <p:bldP spid="2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0AC0DC-D5A3-6AA5-682B-B795FC7414B7}"/>
              </a:ext>
            </a:extLst>
          </p:cNvPr>
          <p:cNvSpPr>
            <a:spLocks noGrp="1"/>
          </p:cNvSpPr>
          <p:nvPr>
            <p:ph sz="quarter" idx="13"/>
          </p:nvPr>
        </p:nvSpPr>
        <p:spPr>
          <a:xfrm>
            <a:off x="1043000" y="987574"/>
            <a:ext cx="7742237" cy="3867918"/>
          </a:xfrm>
        </p:spPr>
        <p:txBody>
          <a:bodyPr/>
          <a:lstStyle/>
          <a:p>
            <a:pPr>
              <a:spcAft>
                <a:spcPts val="1200"/>
              </a:spcAft>
            </a:pPr>
            <a:r>
              <a:rPr lang="en-GB" sz="1200" kern="1000" dirty="0">
                <a:solidFill>
                  <a:srgbClr val="686868"/>
                </a:solidFill>
                <a:latin typeface="+mj-lt"/>
                <a:ea typeface="+mj-ea"/>
                <a:cs typeface="+mj-cs"/>
              </a:rPr>
              <a:t>Richer, state-of-the art user experiences don’t come without effort. Are our labs willing to pay that price, or do they prefer to invest the effort elsewhere ? </a:t>
            </a:r>
          </a:p>
          <a:p>
            <a:pPr>
              <a:spcAft>
                <a:spcPts val="1200"/>
              </a:spcAft>
            </a:pPr>
            <a:r>
              <a:rPr lang="en-GB" sz="1200" kern="1000" dirty="0">
                <a:solidFill>
                  <a:srgbClr val="686868"/>
                </a:solidFill>
                <a:latin typeface="+mj-lt"/>
                <a:ea typeface="+mj-ea"/>
                <a:cs typeface="+mj-cs"/>
              </a:rPr>
              <a:t>Rich web applications tend to be created programmatically by software developers rather than by domain experts. Software engineers are not an easily scalable resource !</a:t>
            </a:r>
          </a:p>
          <a:p>
            <a:pPr>
              <a:spcAft>
                <a:spcPts val="1200"/>
              </a:spcAft>
            </a:pPr>
            <a:r>
              <a:rPr lang="en-GB" sz="1200" kern="1000" dirty="0">
                <a:solidFill>
                  <a:srgbClr val="686868"/>
                </a:solidFill>
                <a:latin typeface="+mj-lt"/>
                <a:ea typeface="+mj-ea"/>
                <a:cs typeface="+mj-cs"/>
              </a:rPr>
              <a:t>Currently at PSI, we have no Web GUI builder tools to offer to our users.  Such a tool would be necessarily complex (if we hope to deliver richer UX) or rely on simplifying abstractions (where we throw away some of the advantages of the web). </a:t>
            </a:r>
          </a:p>
          <a:p>
            <a:pPr>
              <a:spcAft>
                <a:spcPts val="1200"/>
              </a:spcAft>
            </a:pPr>
            <a:r>
              <a:rPr lang="en-GB" sz="1200" kern="1000" dirty="0">
                <a:solidFill>
                  <a:srgbClr val="686868"/>
                </a:solidFill>
                <a:latin typeface="+mj-lt"/>
                <a:ea typeface="+mj-ea"/>
                <a:cs typeface="+mj-cs"/>
              </a:rPr>
              <a:t>Users may be reluctant to give up their old GUIs, even bad ones:  “better the devil you know” ! The users sometimes resist our upgrade attempts unless there is a tangible payoff for them.</a:t>
            </a:r>
          </a:p>
          <a:p>
            <a:pPr>
              <a:spcAft>
                <a:spcPts val="1200"/>
              </a:spcAft>
            </a:pPr>
            <a:r>
              <a:rPr lang="en-GB" sz="1200" kern="1000" dirty="0">
                <a:solidFill>
                  <a:srgbClr val="686868"/>
                </a:solidFill>
                <a:latin typeface="+mj-lt"/>
                <a:ea typeface="+mj-ea"/>
                <a:cs typeface="+mj-cs"/>
              </a:rPr>
              <a:t>We have no automatic conversion tool for our existing 5000+ </a:t>
            </a:r>
            <a:r>
              <a:rPr lang="en-GB" sz="1200" kern="1000" dirty="0" err="1">
                <a:solidFill>
                  <a:srgbClr val="686868"/>
                </a:solidFill>
                <a:latin typeface="+mj-lt"/>
                <a:ea typeface="+mj-ea"/>
                <a:cs typeface="+mj-cs"/>
              </a:rPr>
              <a:t>caQtDm</a:t>
            </a:r>
            <a:r>
              <a:rPr lang="en-GB" sz="1200" kern="1000" dirty="0">
                <a:solidFill>
                  <a:srgbClr val="686868"/>
                </a:solidFill>
                <a:latin typeface="+mj-lt"/>
                <a:ea typeface="+mj-ea"/>
                <a:cs typeface="+mj-cs"/>
              </a:rPr>
              <a:t> panels. Should we even create a tool which would only clone the user interface experiences of the past with their more limited richness ?</a:t>
            </a:r>
          </a:p>
          <a:p>
            <a:pPr>
              <a:spcAft>
                <a:spcPts val="1200"/>
              </a:spcAft>
            </a:pPr>
            <a:r>
              <a:rPr lang="en-GB" sz="1200" kern="1000" dirty="0">
                <a:solidFill>
                  <a:srgbClr val="686868"/>
                </a:solidFill>
                <a:latin typeface="+mj-lt"/>
                <a:ea typeface="+mj-ea"/>
                <a:cs typeface="+mj-cs"/>
              </a:rPr>
              <a:t>The web is still in its infancy: as we try out and discard new approaches the rate of change is far higher than with our classical software development paradigms.  There is an “impedance mismatch” between the lifecycle of web technologies and the lifecycle we would wish for the components used on our machines.</a:t>
            </a:r>
          </a:p>
        </p:txBody>
      </p:sp>
      <p:sp>
        <p:nvSpPr>
          <p:cNvPr id="3" name="Title 2">
            <a:extLst>
              <a:ext uri="{FF2B5EF4-FFF2-40B4-BE49-F238E27FC236}">
                <a16:creationId xmlns:a16="http://schemas.microsoft.com/office/drawing/2014/main" id="{41C32165-5CD0-CB71-E806-6A91AE815A3A}"/>
              </a:ext>
            </a:extLst>
          </p:cNvPr>
          <p:cNvSpPr>
            <a:spLocks noGrp="1"/>
          </p:cNvSpPr>
          <p:nvPr>
            <p:ph type="title"/>
          </p:nvPr>
        </p:nvSpPr>
        <p:spPr/>
        <p:txBody>
          <a:bodyPr/>
          <a:lstStyle/>
          <a:p>
            <a:r>
              <a:rPr lang="en-CH" dirty="0"/>
              <a:t>Web Projects - Challenges</a:t>
            </a:r>
          </a:p>
        </p:txBody>
      </p:sp>
      <p:sp>
        <p:nvSpPr>
          <p:cNvPr id="4" name="Slide Number Placeholder 3">
            <a:extLst>
              <a:ext uri="{FF2B5EF4-FFF2-40B4-BE49-F238E27FC236}">
                <a16:creationId xmlns:a16="http://schemas.microsoft.com/office/drawing/2014/main" id="{AFC97AF2-4AC4-9228-D337-F3B5E0408B3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25</a:t>
            </a:fld>
            <a:endParaRPr lang="de-DE" dirty="0"/>
          </a:p>
        </p:txBody>
      </p:sp>
    </p:spTree>
    <p:extLst>
      <p:ext uri="{BB962C8B-B14F-4D97-AF65-F5344CB8AC3E}">
        <p14:creationId xmlns:p14="http://schemas.microsoft.com/office/powerpoint/2010/main" val="52191800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Box 110"/>
          <p:cNvSpPr txBox="1"/>
          <p:nvPr/>
        </p:nvSpPr>
        <p:spPr>
          <a:xfrm>
            <a:off x="1466563" y="3743903"/>
            <a:ext cx="918437" cy="334487"/>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defPPr>
              <a:defRPr lang="de-CH"/>
            </a:defPPr>
            <a:lvl1pPr marL="36000" algn="ctr">
              <a:lnSpc>
                <a:spcPct val="110000"/>
              </a:lnSpc>
              <a:spcBef>
                <a:spcPts val="0"/>
              </a:spcBef>
              <a:defRPr sz="1400" kern="1000" spc="30">
                <a:cs typeface="Franklin Gothic Book"/>
              </a:defRPr>
            </a:lvl1pPr>
          </a:lstStyle>
          <a:p>
            <a:r>
              <a:rPr lang="en-US" sz="1050" dirty="0"/>
              <a:t>Users</a:t>
            </a:r>
            <a:endParaRPr lang="de-CH" sz="1050" dirty="0" err="1"/>
          </a:p>
        </p:txBody>
      </p:sp>
      <p:sp>
        <p:nvSpPr>
          <p:cNvPr id="89" name="TextBox 88"/>
          <p:cNvSpPr txBox="1"/>
          <p:nvPr/>
        </p:nvSpPr>
        <p:spPr>
          <a:xfrm>
            <a:off x="3085184" y="1420577"/>
            <a:ext cx="2900352" cy="2879364"/>
          </a:xfrm>
          <a:prstGeom prst="rect">
            <a:avLst/>
          </a:prstGeom>
          <a:solidFill>
            <a:schemeClr val="bg1">
              <a:lumMod val="95000"/>
            </a:schemeClr>
          </a:solidFill>
          <a:ln>
            <a:noFill/>
            <a:prstDash val="dash"/>
          </a:ln>
        </p:spPr>
        <p:txBody>
          <a:bodyPr wrap="square" lIns="0" tIns="0" rIns="0" bIns="0" rtlCol="0">
            <a:noAutofit/>
          </a:bodyPr>
          <a:lstStyle/>
          <a:p>
            <a:pPr algn="ctr">
              <a:lnSpc>
                <a:spcPct val="110000"/>
              </a:lnSpc>
              <a:spcBef>
                <a:spcPts val="0"/>
              </a:spcBef>
            </a:pPr>
            <a:endParaRPr lang="de-CH" sz="1350" kern="1000" spc="23" dirty="0" err="1">
              <a:latin typeface="+mn-lt"/>
              <a:cs typeface="Franklin Gothic Book"/>
            </a:endParaRPr>
          </a:p>
        </p:txBody>
      </p:sp>
      <p:sp>
        <p:nvSpPr>
          <p:cNvPr id="46" name="TextBox 45"/>
          <p:cNvSpPr txBox="1"/>
          <p:nvPr/>
        </p:nvSpPr>
        <p:spPr>
          <a:xfrm>
            <a:off x="6197593" y="897564"/>
            <a:ext cx="1722779" cy="1404156"/>
          </a:xfrm>
          <a:prstGeom prst="rect">
            <a:avLst/>
          </a:prstGeom>
          <a:solidFill>
            <a:schemeClr val="bg1">
              <a:lumMod val="95000"/>
            </a:schemeClr>
          </a:solidFill>
          <a:ln>
            <a:noFill/>
            <a:prstDash val="dash"/>
          </a:ln>
        </p:spPr>
        <p:txBody>
          <a:bodyPr wrap="square" lIns="0" tIns="0" rIns="0" bIns="0" rtlCol="0">
            <a:noAutofit/>
          </a:bodyPr>
          <a:lstStyle/>
          <a:p>
            <a:pPr algn="ctr">
              <a:lnSpc>
                <a:spcPct val="110000"/>
              </a:lnSpc>
              <a:spcBef>
                <a:spcPts val="0"/>
              </a:spcBef>
            </a:pPr>
            <a:r>
              <a:rPr lang="en-US" sz="1350" kern="1000" spc="23" dirty="0">
                <a:latin typeface="+mn-lt"/>
                <a:cs typeface="Franklin Gothic Book"/>
              </a:rPr>
              <a:t>     Control System</a:t>
            </a:r>
            <a:endParaRPr lang="de-CH" sz="1350" kern="1000" spc="23" dirty="0" err="1">
              <a:latin typeface="+mn-lt"/>
              <a:cs typeface="Franklin Gothic Book"/>
            </a:endParaRPr>
          </a:p>
        </p:txBody>
      </p:sp>
      <p:sp>
        <p:nvSpPr>
          <p:cNvPr id="3" name="Title 2"/>
          <p:cNvSpPr>
            <a:spLocks noGrp="1"/>
          </p:cNvSpPr>
          <p:nvPr>
            <p:ph type="title"/>
          </p:nvPr>
        </p:nvSpPr>
        <p:spPr/>
        <p:txBody>
          <a:bodyPr/>
          <a:lstStyle/>
          <a:p>
            <a:r>
              <a:rPr lang="en-US" dirty="0"/>
              <a:t>WICA Overview Picture</a:t>
            </a:r>
            <a:endParaRPr lang="de-CH" dirty="0"/>
          </a:p>
        </p:txBody>
      </p:sp>
      <p:sp>
        <p:nvSpPr>
          <p:cNvPr id="85" name="Content Placeholder 1"/>
          <p:cNvSpPr>
            <a:spLocks noGrp="1"/>
          </p:cNvSpPr>
          <p:nvPr>
            <p:ph sz="quarter" idx="4294967295"/>
          </p:nvPr>
        </p:nvSpPr>
        <p:spPr>
          <a:xfrm>
            <a:off x="1249402" y="4411584"/>
            <a:ext cx="2376263" cy="605593"/>
          </a:xfrm>
        </p:spPr>
        <p:txBody>
          <a:bodyPr/>
          <a:lstStyle/>
          <a:p>
            <a:pPr marL="0" indent="0">
              <a:buNone/>
            </a:pPr>
            <a:r>
              <a:rPr lang="en-US" sz="1200" dirty="0">
                <a:solidFill>
                  <a:schemeClr val="accent2">
                    <a:lumMod val="75000"/>
                  </a:schemeClr>
                </a:solidFill>
              </a:rPr>
              <a:t>Observation: most of this technology is given to us “for free”– the goal is NOT to write lots of software!</a:t>
            </a:r>
            <a:endParaRPr lang="de-CH" sz="1200" dirty="0">
              <a:solidFill>
                <a:schemeClr val="accent2">
                  <a:lumMod val="75000"/>
                </a:schemeClr>
              </a:solidFill>
            </a:endParaRPr>
          </a:p>
        </p:txBody>
      </p:sp>
      <p:sp>
        <p:nvSpPr>
          <p:cNvPr id="6" name="TextBox 5"/>
          <p:cNvSpPr txBox="1"/>
          <p:nvPr/>
        </p:nvSpPr>
        <p:spPr>
          <a:xfrm>
            <a:off x="3323081" y="1539004"/>
            <a:ext cx="1026114" cy="575309"/>
          </a:xfrm>
          <a:prstGeom prst="rect">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defPPr>
              <a:defRPr lang="de-CH"/>
            </a:defPPr>
            <a:lvl1pPr algn="ctr">
              <a:lnSpc>
                <a:spcPct val="110000"/>
              </a:lnSpc>
              <a:spcBef>
                <a:spcPts val="0"/>
              </a:spcBef>
              <a:defRPr sz="1800" kern="1000" spc="30">
                <a:cs typeface="Franklin Gothic Book"/>
              </a:defRPr>
            </a:lvl1pPr>
          </a:lstStyle>
          <a:p>
            <a:r>
              <a:rPr lang="en-US" sz="1350" dirty="0"/>
              <a:t>WICA-HTTP</a:t>
            </a:r>
          </a:p>
          <a:p>
            <a:r>
              <a:rPr lang="en-US" sz="1350" dirty="0"/>
              <a:t>Server</a:t>
            </a:r>
            <a:endParaRPr lang="de-CH" sz="1350" dirty="0" err="1"/>
          </a:p>
        </p:txBody>
      </p:sp>
      <p:sp>
        <p:nvSpPr>
          <p:cNvPr id="8" name="TextBox 7"/>
          <p:cNvSpPr txBox="1"/>
          <p:nvPr/>
        </p:nvSpPr>
        <p:spPr>
          <a:xfrm>
            <a:off x="3323081" y="2632241"/>
            <a:ext cx="1026114" cy="812036"/>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defPPr>
              <a:defRPr lang="de-CH"/>
            </a:defPPr>
            <a:lvl1pPr algn="ctr">
              <a:lnSpc>
                <a:spcPct val="110000"/>
              </a:lnSpc>
              <a:spcBef>
                <a:spcPts val="0"/>
              </a:spcBef>
              <a:defRPr sz="1800" kern="1000" spc="30">
                <a:cs typeface="Franklin Gothic Book"/>
              </a:defRPr>
            </a:lvl1pPr>
          </a:lstStyle>
          <a:p>
            <a:r>
              <a:rPr lang="en-US" sz="1050" dirty="0"/>
              <a:t>Web Server</a:t>
            </a:r>
            <a:endParaRPr lang="de-CH" sz="1050" dirty="0" err="1"/>
          </a:p>
        </p:txBody>
      </p:sp>
      <p:sp>
        <p:nvSpPr>
          <p:cNvPr id="9" name="TextBox 8"/>
          <p:cNvSpPr txBox="1"/>
          <p:nvPr/>
        </p:nvSpPr>
        <p:spPr>
          <a:xfrm>
            <a:off x="1466563" y="2387237"/>
            <a:ext cx="912212" cy="1042548"/>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b" anchorCtr="0">
            <a:noAutofit/>
          </a:bodyPr>
          <a:lstStyle>
            <a:defPPr>
              <a:defRPr lang="de-CH"/>
            </a:defPPr>
            <a:lvl1pPr algn="ctr">
              <a:lnSpc>
                <a:spcPct val="110000"/>
              </a:lnSpc>
              <a:spcBef>
                <a:spcPts val="0"/>
              </a:spcBef>
              <a:defRPr sz="1800" kern="1000" spc="30">
                <a:cs typeface="Franklin Gothic Book"/>
              </a:defRPr>
            </a:lvl1pPr>
          </a:lstStyle>
          <a:p>
            <a:pPr marL="27000"/>
            <a:r>
              <a:rPr lang="en-US" sz="1050" dirty="0"/>
              <a:t>Web Browser</a:t>
            </a:r>
          </a:p>
          <a:p>
            <a:r>
              <a:rPr lang="en-US" sz="1050" dirty="0"/>
              <a:t>(desktop, tablet, mobile…)</a:t>
            </a:r>
            <a:endParaRPr lang="de-CH" sz="1050" dirty="0" err="1"/>
          </a:p>
        </p:txBody>
      </p:sp>
      <p:sp>
        <p:nvSpPr>
          <p:cNvPr id="10" name="TextBox 9"/>
          <p:cNvSpPr txBox="1"/>
          <p:nvPr/>
        </p:nvSpPr>
        <p:spPr>
          <a:xfrm>
            <a:off x="4713529" y="2632241"/>
            <a:ext cx="992759" cy="702078"/>
          </a:xfrm>
          <a:prstGeom prst="rect">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defPPr>
              <a:defRPr lang="de-CH"/>
            </a:defPPr>
            <a:lvl1pPr algn="ctr">
              <a:lnSpc>
                <a:spcPct val="110000"/>
              </a:lnSpc>
              <a:spcBef>
                <a:spcPts val="0"/>
              </a:spcBef>
              <a:defRPr sz="1800" kern="1000" spc="30">
                <a:cs typeface="Franklin Gothic Book"/>
              </a:defRPr>
            </a:lvl1pPr>
          </a:lstStyle>
          <a:p>
            <a:r>
              <a:rPr lang="en-US" sz="1350" dirty="0"/>
              <a:t>WICA Web Pages</a:t>
            </a:r>
            <a:endParaRPr lang="de-CH" sz="1350" dirty="0" err="1"/>
          </a:p>
        </p:txBody>
      </p:sp>
      <p:sp>
        <p:nvSpPr>
          <p:cNvPr id="11" name="TextBox 10"/>
          <p:cNvSpPr txBox="1"/>
          <p:nvPr/>
        </p:nvSpPr>
        <p:spPr>
          <a:xfrm>
            <a:off x="4819783" y="3623187"/>
            <a:ext cx="992759" cy="522209"/>
          </a:xfrm>
          <a:prstGeom prst="rect">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defPPr>
              <a:defRPr lang="de-CH"/>
            </a:defPPr>
            <a:lvl1pPr algn="ctr">
              <a:lnSpc>
                <a:spcPct val="110000"/>
              </a:lnSpc>
              <a:spcBef>
                <a:spcPts val="0"/>
              </a:spcBef>
              <a:defRPr sz="1800" kern="1000" spc="30">
                <a:cs typeface="Franklin Gothic Book"/>
              </a:defRPr>
            </a:lvl1pPr>
          </a:lstStyle>
          <a:p>
            <a:r>
              <a:rPr lang="en-US" sz="1350" dirty="0"/>
              <a:t>WICA-JS</a:t>
            </a:r>
            <a:endParaRPr lang="de-CH" sz="1350" dirty="0" err="1"/>
          </a:p>
        </p:txBody>
      </p:sp>
      <p:grpSp>
        <p:nvGrpSpPr>
          <p:cNvPr id="90" name="Group 89"/>
          <p:cNvGrpSpPr/>
          <p:nvPr/>
        </p:nvGrpSpPr>
        <p:grpSpPr>
          <a:xfrm>
            <a:off x="6481285" y="1279537"/>
            <a:ext cx="1223063" cy="834776"/>
            <a:chOff x="6613658" y="1706049"/>
            <a:chExt cx="1630750" cy="1113035"/>
          </a:xfrm>
          <a:solidFill>
            <a:schemeClr val="bg1">
              <a:lumMod val="85000"/>
            </a:schemeClr>
          </a:solidFill>
        </p:grpSpPr>
        <p:sp>
          <p:nvSpPr>
            <p:cNvPr id="7" name="TextBox 6"/>
            <p:cNvSpPr txBox="1"/>
            <p:nvPr/>
          </p:nvSpPr>
          <p:spPr>
            <a:xfrm>
              <a:off x="6613658" y="1706049"/>
              <a:ext cx="1323678" cy="432048"/>
            </a:xfrm>
            <a:prstGeom prst="rect">
              <a:avLst/>
            </a:prstGeom>
            <a:grp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a:cs typeface="Franklin Gothic Book"/>
                </a:rPr>
                <a:t>IOC</a:t>
              </a:r>
              <a:endParaRPr lang="de-CH" sz="1050" kern="1000" spc="23" dirty="0" err="1">
                <a:cs typeface="Franklin Gothic Book"/>
              </a:endParaRPr>
            </a:p>
          </p:txBody>
        </p:sp>
        <p:sp>
          <p:nvSpPr>
            <p:cNvPr id="12" name="TextBox 11"/>
            <p:cNvSpPr txBox="1"/>
            <p:nvPr/>
          </p:nvSpPr>
          <p:spPr>
            <a:xfrm>
              <a:off x="6763786" y="2052006"/>
              <a:ext cx="1323678" cy="432048"/>
            </a:xfrm>
            <a:prstGeom prst="rect">
              <a:avLst/>
            </a:prstGeom>
            <a:grp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a:cs typeface="Franklin Gothic Book"/>
                </a:rPr>
                <a:t>IOC</a:t>
              </a:r>
              <a:endParaRPr lang="de-CH" sz="1050" kern="1000" spc="23" dirty="0" err="1">
                <a:cs typeface="Franklin Gothic Book"/>
              </a:endParaRPr>
            </a:p>
          </p:txBody>
        </p:sp>
        <p:sp>
          <p:nvSpPr>
            <p:cNvPr id="13" name="TextBox 12"/>
            <p:cNvSpPr txBox="1"/>
            <p:nvPr/>
          </p:nvSpPr>
          <p:spPr>
            <a:xfrm>
              <a:off x="6920730" y="2387036"/>
              <a:ext cx="1323678" cy="432048"/>
            </a:xfrm>
            <a:prstGeom prst="rect">
              <a:avLst/>
            </a:prstGeom>
            <a:grp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a:cs typeface="Franklin Gothic Book"/>
                </a:rPr>
                <a:t>IOC</a:t>
              </a:r>
              <a:endParaRPr lang="de-CH" sz="1050" kern="1000" spc="23" dirty="0" err="1">
                <a:cs typeface="Franklin Gothic Book"/>
              </a:endParaRPr>
            </a:p>
          </p:txBody>
        </p:sp>
      </p:grpSp>
      <p:cxnSp>
        <p:nvCxnSpPr>
          <p:cNvPr id="15" name="Straight Connector 14"/>
          <p:cNvCxnSpPr/>
          <p:nvPr/>
        </p:nvCxnSpPr>
        <p:spPr bwMode="auto">
          <a:xfrm>
            <a:off x="4349196" y="1790277"/>
            <a:ext cx="2230864" cy="6860"/>
          </a:xfrm>
          <a:prstGeom prst="line">
            <a:avLst/>
          </a:prstGeom>
          <a:ln w="19050">
            <a:headEnd type="triangle" w="lg" len="lg"/>
            <a:tailEnd type="triangle" w="lg" len="lg"/>
          </a:ln>
        </p:spPr>
        <p:style>
          <a:lnRef idx="1">
            <a:schemeClr val="accent5"/>
          </a:lnRef>
          <a:fillRef idx="0">
            <a:schemeClr val="accent5"/>
          </a:fillRef>
          <a:effectRef idx="0">
            <a:schemeClr val="accent5"/>
          </a:effectRef>
          <a:fontRef idx="minor">
            <a:schemeClr val="tx1"/>
          </a:fontRef>
        </p:style>
      </p:cxnSp>
      <p:cxnSp>
        <p:nvCxnSpPr>
          <p:cNvPr id="23" name="Straight Connector 22"/>
          <p:cNvCxnSpPr/>
          <p:nvPr/>
        </p:nvCxnSpPr>
        <p:spPr bwMode="auto">
          <a:xfrm flipH="1">
            <a:off x="4333923" y="3057804"/>
            <a:ext cx="364334" cy="0"/>
          </a:xfrm>
          <a:prstGeom prst="line">
            <a:avLst/>
          </a:prstGeom>
          <a:ln w="19050">
            <a:headEnd type="none" w="lg" len="lg"/>
            <a:tailEnd type="none" w="lg" len="lg"/>
          </a:ln>
        </p:spPr>
        <p:style>
          <a:lnRef idx="1">
            <a:schemeClr val="accent5"/>
          </a:lnRef>
          <a:fillRef idx="0">
            <a:schemeClr val="accent5"/>
          </a:fillRef>
          <a:effectRef idx="0">
            <a:schemeClr val="accent5"/>
          </a:effectRef>
          <a:fontRef idx="minor">
            <a:schemeClr val="tx1"/>
          </a:fontRef>
        </p:style>
      </p:cxnSp>
      <p:cxnSp>
        <p:nvCxnSpPr>
          <p:cNvPr id="25" name="Straight Connector 24"/>
          <p:cNvCxnSpPr>
            <a:endCxn id="8" idx="1"/>
          </p:cNvCxnSpPr>
          <p:nvPr/>
        </p:nvCxnSpPr>
        <p:spPr bwMode="auto">
          <a:xfrm>
            <a:off x="2378776" y="3038259"/>
            <a:ext cx="944306" cy="0"/>
          </a:xfrm>
          <a:prstGeom prst="line">
            <a:avLst/>
          </a:prstGeom>
          <a:ln w="19050">
            <a:headEnd type="triangle" w="lg" len="lg"/>
            <a:tailEnd type="triangle" w="lg" len="lg"/>
          </a:ln>
        </p:spPr>
        <p:style>
          <a:lnRef idx="1">
            <a:schemeClr val="accent5"/>
          </a:lnRef>
          <a:fillRef idx="0">
            <a:schemeClr val="accent5"/>
          </a:fillRef>
          <a:effectRef idx="0">
            <a:schemeClr val="accent5"/>
          </a:effectRef>
          <a:fontRef idx="minor">
            <a:schemeClr val="tx1"/>
          </a:fontRef>
        </p:style>
      </p:cxnSp>
      <p:sp>
        <p:nvSpPr>
          <p:cNvPr id="35" name="TextBox 34"/>
          <p:cNvSpPr txBox="1"/>
          <p:nvPr/>
        </p:nvSpPr>
        <p:spPr>
          <a:xfrm>
            <a:off x="4802564" y="2742199"/>
            <a:ext cx="992759" cy="702078"/>
          </a:xfrm>
          <a:prstGeom prst="rect">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defPPr>
              <a:defRPr lang="de-CH"/>
            </a:defPPr>
            <a:lvl1pPr algn="ctr">
              <a:lnSpc>
                <a:spcPct val="110000"/>
              </a:lnSpc>
              <a:spcBef>
                <a:spcPts val="0"/>
              </a:spcBef>
              <a:defRPr sz="1800" kern="1000" spc="30">
                <a:cs typeface="Franklin Gothic Book"/>
              </a:defRPr>
            </a:lvl1pPr>
          </a:lstStyle>
          <a:p>
            <a:r>
              <a:rPr lang="en-US" sz="1350" dirty="0"/>
              <a:t>WICA Web Pages</a:t>
            </a:r>
            <a:endParaRPr lang="de-CH" sz="1350" dirty="0" err="1"/>
          </a:p>
        </p:txBody>
      </p:sp>
      <p:sp>
        <p:nvSpPr>
          <p:cNvPr id="37" name="TextBox 36"/>
          <p:cNvSpPr txBox="1"/>
          <p:nvPr/>
        </p:nvSpPr>
        <p:spPr>
          <a:xfrm>
            <a:off x="4770569" y="1505867"/>
            <a:ext cx="992759" cy="320792"/>
          </a:xfrm>
          <a:prstGeom prst="rect">
            <a:avLst/>
          </a:prstGeom>
          <a:noFill/>
        </p:spPr>
        <p:txBody>
          <a:bodyPr wrap="square" lIns="0" tIns="0" rIns="0" bIns="0" rtlCol="0" anchor="ctr">
            <a:noAutofit/>
          </a:bodyPr>
          <a:lstStyle/>
          <a:p>
            <a:pPr algn="ctr">
              <a:lnSpc>
                <a:spcPct val="110000"/>
              </a:lnSpc>
              <a:spcBef>
                <a:spcPts val="0"/>
              </a:spcBef>
            </a:pPr>
            <a:r>
              <a:rPr lang="en-US" sz="1050" kern="1000" spc="23" dirty="0">
                <a:solidFill>
                  <a:schemeClr val="accent5">
                    <a:lumMod val="60000"/>
                    <a:lumOff val="40000"/>
                  </a:schemeClr>
                </a:solidFill>
                <a:latin typeface="+mn-lt"/>
                <a:ea typeface="+mn-ea"/>
                <a:cs typeface="Franklin Gothic Book"/>
              </a:rPr>
              <a:t>CA (get, monitor)</a:t>
            </a:r>
            <a:endParaRPr lang="de-CH" sz="1050" kern="1000" spc="23" dirty="0" err="1">
              <a:solidFill>
                <a:schemeClr val="accent5">
                  <a:lumMod val="60000"/>
                  <a:lumOff val="40000"/>
                </a:schemeClr>
              </a:solidFill>
              <a:latin typeface="+mn-lt"/>
              <a:ea typeface="+mn-ea"/>
              <a:cs typeface="Franklin Gothic Book"/>
            </a:endParaRPr>
          </a:p>
        </p:txBody>
      </p:sp>
      <p:sp>
        <p:nvSpPr>
          <p:cNvPr id="38" name="TextBox 37"/>
          <p:cNvSpPr txBox="1"/>
          <p:nvPr/>
        </p:nvSpPr>
        <p:spPr>
          <a:xfrm>
            <a:off x="2490660" y="2824570"/>
            <a:ext cx="594524" cy="191300"/>
          </a:xfrm>
          <a:prstGeom prst="rect">
            <a:avLst/>
          </a:prstGeom>
          <a:noFill/>
        </p:spPr>
        <p:txBody>
          <a:bodyPr wrap="none" lIns="0" tIns="0" rIns="0" bIns="0" rtlCol="0" anchor="ctr">
            <a:noAutofit/>
          </a:bodyPr>
          <a:lstStyle/>
          <a:p>
            <a:pPr algn="ctr">
              <a:lnSpc>
                <a:spcPct val="110000"/>
              </a:lnSpc>
              <a:spcBef>
                <a:spcPts val="0"/>
              </a:spcBef>
            </a:pPr>
            <a:r>
              <a:rPr lang="en-US" sz="1050" kern="1000" spc="23" dirty="0">
                <a:solidFill>
                  <a:schemeClr val="accent5">
                    <a:lumMod val="60000"/>
                    <a:lumOff val="40000"/>
                  </a:schemeClr>
                </a:solidFill>
                <a:latin typeface="+mn-lt"/>
                <a:ea typeface="+mn-ea"/>
                <a:cs typeface="Franklin Gothic Book"/>
              </a:rPr>
              <a:t>http (GET)</a:t>
            </a:r>
            <a:endParaRPr lang="de-CH" sz="1050" kern="1000" spc="23" dirty="0" err="1">
              <a:solidFill>
                <a:schemeClr val="accent5">
                  <a:lumMod val="60000"/>
                  <a:lumOff val="40000"/>
                </a:schemeClr>
              </a:solidFill>
              <a:latin typeface="+mn-lt"/>
              <a:ea typeface="+mn-ea"/>
              <a:cs typeface="Franklin Gothic Book"/>
            </a:endParaRPr>
          </a:p>
        </p:txBody>
      </p:sp>
      <p:sp>
        <p:nvSpPr>
          <p:cNvPr id="39" name="TextBox 38"/>
          <p:cNvSpPr txBox="1"/>
          <p:nvPr/>
        </p:nvSpPr>
        <p:spPr>
          <a:xfrm>
            <a:off x="1990957" y="1529549"/>
            <a:ext cx="1083107" cy="207452"/>
          </a:xfrm>
          <a:prstGeom prst="rect">
            <a:avLst/>
          </a:prstGeom>
          <a:noFill/>
        </p:spPr>
        <p:txBody>
          <a:bodyPr wrap="square" lIns="0" tIns="0" rIns="0" bIns="0" rtlCol="0" anchor="t">
            <a:noAutofit/>
          </a:bodyPr>
          <a:lstStyle/>
          <a:p>
            <a:pPr algn="ctr">
              <a:lnSpc>
                <a:spcPct val="110000"/>
              </a:lnSpc>
              <a:spcBef>
                <a:spcPts val="0"/>
              </a:spcBef>
            </a:pPr>
            <a:r>
              <a:rPr lang="en-US" sz="1050" kern="1000" spc="23" dirty="0">
                <a:solidFill>
                  <a:schemeClr val="accent5">
                    <a:lumMod val="60000"/>
                    <a:lumOff val="40000"/>
                  </a:schemeClr>
                </a:solidFill>
                <a:latin typeface="+mn-lt"/>
                <a:ea typeface="+mn-ea"/>
                <a:cs typeface="Franklin Gothic Book"/>
              </a:rPr>
              <a:t>http (POST, GET)</a:t>
            </a:r>
            <a:endParaRPr lang="de-CH" sz="1050" kern="1000" spc="23" dirty="0" err="1">
              <a:solidFill>
                <a:schemeClr val="accent5">
                  <a:lumMod val="60000"/>
                  <a:lumOff val="40000"/>
                </a:schemeClr>
              </a:solidFill>
              <a:latin typeface="+mn-lt"/>
              <a:ea typeface="+mn-ea"/>
              <a:cs typeface="Franklin Gothic Book"/>
            </a:endParaRPr>
          </a:p>
        </p:txBody>
      </p:sp>
      <p:sp>
        <p:nvSpPr>
          <p:cNvPr id="44" name="Rectangular Callout 43"/>
          <p:cNvSpPr/>
          <p:nvPr/>
        </p:nvSpPr>
        <p:spPr bwMode="auto">
          <a:xfrm>
            <a:off x="4505827" y="1984842"/>
            <a:ext cx="1377617" cy="468111"/>
          </a:xfrm>
          <a:prstGeom prst="wedgeRectCallout">
            <a:avLst>
              <a:gd name="adj1" fmla="val -10470"/>
              <a:gd name="adj2" fmla="val 88827"/>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a:spcBef>
                <a:spcPct val="0"/>
              </a:spcBef>
            </a:pPr>
            <a:r>
              <a:rPr lang="en-US" sz="900" dirty="0">
                <a:latin typeface="Times" charset="0"/>
              </a:rPr>
              <a:t>Provides the status display webpages for the control system users</a:t>
            </a:r>
            <a:endParaRPr lang="de-CH" sz="900" dirty="0">
              <a:latin typeface="Times" charset="0"/>
            </a:endParaRPr>
          </a:p>
        </p:txBody>
      </p:sp>
      <p:sp>
        <p:nvSpPr>
          <p:cNvPr id="45" name="Rectangular Callout 44"/>
          <p:cNvSpPr/>
          <p:nvPr/>
        </p:nvSpPr>
        <p:spPr bwMode="auto">
          <a:xfrm>
            <a:off x="3826447" y="800221"/>
            <a:ext cx="1609649" cy="508714"/>
          </a:xfrm>
          <a:prstGeom prst="wedgeRectCallout">
            <a:avLst>
              <a:gd name="adj1" fmla="val -32982"/>
              <a:gd name="adj2" fmla="val 92479"/>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a:spcBef>
                <a:spcPct val="0"/>
              </a:spcBef>
            </a:pPr>
            <a:r>
              <a:rPr lang="en-US" sz="900" dirty="0">
                <a:latin typeface="Times" charset="0"/>
              </a:rPr>
              <a:t>Serves EPICS live status information via HTML5 Server Sent Event (SSE) data stream.</a:t>
            </a:r>
            <a:endParaRPr lang="de-CH" sz="900" dirty="0">
              <a:latin typeface="Times" charset="0"/>
            </a:endParaRPr>
          </a:p>
        </p:txBody>
      </p:sp>
      <p:sp>
        <p:nvSpPr>
          <p:cNvPr id="47" name="Rectangular Callout 46"/>
          <p:cNvSpPr/>
          <p:nvPr/>
        </p:nvSpPr>
        <p:spPr bwMode="auto">
          <a:xfrm>
            <a:off x="3690312" y="4479229"/>
            <a:ext cx="1961808" cy="525089"/>
          </a:xfrm>
          <a:prstGeom prst="wedgeRectCallout">
            <a:avLst>
              <a:gd name="adj1" fmla="val 18693"/>
              <a:gd name="adj2" fmla="val -115298"/>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a:spcBef>
                <a:spcPct val="0"/>
              </a:spcBef>
            </a:pPr>
            <a:r>
              <a:rPr lang="en-US" sz="900" dirty="0">
                <a:latin typeface="Times" charset="0"/>
              </a:rPr>
              <a:t>A JS library for updating control system web pages, using data received from the WICA-HTTP service.</a:t>
            </a:r>
            <a:endParaRPr lang="de-CH" sz="900" dirty="0">
              <a:latin typeface="Times" charset="0"/>
            </a:endParaRPr>
          </a:p>
        </p:txBody>
      </p:sp>
      <p:sp>
        <p:nvSpPr>
          <p:cNvPr id="48" name="Rectangular Callout 47"/>
          <p:cNvSpPr/>
          <p:nvPr/>
        </p:nvSpPr>
        <p:spPr bwMode="auto">
          <a:xfrm>
            <a:off x="2118420" y="796844"/>
            <a:ext cx="1566181" cy="508715"/>
          </a:xfrm>
          <a:prstGeom prst="wedgeRectCallout">
            <a:avLst>
              <a:gd name="adj1" fmla="val 41979"/>
              <a:gd name="adj2" fmla="val 95907"/>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spcBef>
                <a:spcPct val="0"/>
              </a:spcBef>
            </a:pPr>
            <a:r>
              <a:rPr lang="en-US" sz="900" dirty="0">
                <a:latin typeface="Times" charset="0"/>
              </a:rPr>
              <a:t>An HTTP/EPICS gateway  for accessing live control system data.</a:t>
            </a:r>
            <a:endParaRPr lang="de-CH" sz="900" dirty="0">
              <a:latin typeface="Times" charset="0"/>
            </a:endParaRPr>
          </a:p>
        </p:txBody>
      </p:sp>
      <p:sp>
        <p:nvSpPr>
          <p:cNvPr id="51" name="Rectangular Callout 50"/>
          <p:cNvSpPr/>
          <p:nvPr/>
        </p:nvSpPr>
        <p:spPr bwMode="auto">
          <a:xfrm>
            <a:off x="6197594" y="2619865"/>
            <a:ext cx="1685157" cy="1149136"/>
          </a:xfrm>
          <a:prstGeom prst="wedgeRectCallout">
            <a:avLst>
              <a:gd name="adj1" fmla="val -73975"/>
              <a:gd name="adj2" fmla="val -8730"/>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a:spcBef>
                <a:spcPct val="0"/>
              </a:spcBef>
            </a:pPr>
            <a:r>
              <a:rPr lang="en-US" sz="900" dirty="0">
                <a:latin typeface="Times" charset="0"/>
              </a:rPr>
              <a:t>Uses HTML, CSS, Javascript to define the structure, appearance and dynamic behavior of the control system webpages.</a:t>
            </a:r>
          </a:p>
          <a:p>
            <a:pPr defTabSz="685800">
              <a:spcBef>
                <a:spcPct val="0"/>
              </a:spcBef>
            </a:pPr>
            <a:endParaRPr lang="en-US" sz="900" dirty="0">
              <a:latin typeface="Times" charset="0"/>
            </a:endParaRPr>
          </a:p>
          <a:p>
            <a:pPr defTabSz="685800">
              <a:spcBef>
                <a:spcPct val="0"/>
              </a:spcBef>
            </a:pPr>
            <a:r>
              <a:rPr lang="en-US" sz="900" dirty="0">
                <a:latin typeface="Times" charset="0"/>
              </a:rPr>
              <a:t>Uses data-</a:t>
            </a:r>
            <a:r>
              <a:rPr lang="en-US" sz="900" dirty="0" err="1">
                <a:latin typeface="Times" charset="0"/>
              </a:rPr>
              <a:t>wica</a:t>
            </a:r>
            <a:r>
              <a:rPr lang="en-US" sz="900" dirty="0">
                <a:latin typeface="Times" charset="0"/>
              </a:rPr>
              <a:t>-* attributes to make the webpages “control system aware”.</a:t>
            </a:r>
            <a:endParaRPr lang="de-CH" sz="900" dirty="0">
              <a:latin typeface="Times" charset="0"/>
            </a:endParaRPr>
          </a:p>
        </p:txBody>
      </p:sp>
      <p:sp>
        <p:nvSpPr>
          <p:cNvPr id="52" name="Rectangular Callout 51"/>
          <p:cNvSpPr/>
          <p:nvPr/>
        </p:nvSpPr>
        <p:spPr bwMode="auto">
          <a:xfrm>
            <a:off x="6196287" y="4483457"/>
            <a:ext cx="1663943" cy="516633"/>
          </a:xfrm>
          <a:prstGeom prst="wedgeRectCallout">
            <a:avLst>
              <a:gd name="adj1" fmla="val -76135"/>
              <a:gd name="adj2" fmla="val -159570"/>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a:spcBef>
                <a:spcPct val="0"/>
              </a:spcBef>
            </a:pPr>
            <a:r>
              <a:rPr lang="en-US" sz="900" dirty="0">
                <a:latin typeface="Times" charset="0"/>
              </a:rPr>
              <a:t>Renders the browser’s webpage to reflect live values received from the WICA-HTTP service.</a:t>
            </a:r>
            <a:endParaRPr lang="de-CH" sz="900" dirty="0">
              <a:latin typeface="Times" charset="0"/>
            </a:endParaRPr>
          </a:p>
        </p:txBody>
      </p:sp>
      <p:cxnSp>
        <p:nvCxnSpPr>
          <p:cNvPr id="68" name="Elbow Connector 67"/>
          <p:cNvCxnSpPr>
            <a:stCxn id="8" idx="2"/>
            <a:endCxn id="11" idx="1"/>
          </p:cNvCxnSpPr>
          <p:nvPr/>
        </p:nvCxnSpPr>
        <p:spPr bwMode="auto">
          <a:xfrm rot="16200000" flipH="1">
            <a:off x="4107953" y="3172462"/>
            <a:ext cx="440015" cy="983645"/>
          </a:xfrm>
          <a:prstGeom prst="bentConnector2">
            <a:avLst/>
          </a:prstGeom>
          <a:ln w="19050">
            <a:headEnd type="none" w="lg" len="lg"/>
            <a:tailEnd type="none" w="lg" len="lg"/>
          </a:ln>
        </p:spPr>
        <p:style>
          <a:lnRef idx="1">
            <a:schemeClr val="accent5"/>
          </a:lnRef>
          <a:fillRef idx="0">
            <a:schemeClr val="accent5"/>
          </a:fillRef>
          <a:effectRef idx="0">
            <a:schemeClr val="accent5"/>
          </a:effectRef>
          <a:fontRef idx="minor">
            <a:schemeClr val="tx1"/>
          </a:fontRef>
        </p:style>
      </p:cxnSp>
      <p:cxnSp>
        <p:nvCxnSpPr>
          <p:cNvPr id="82" name="Elbow Connector 81"/>
          <p:cNvCxnSpPr>
            <a:endCxn id="9" idx="0"/>
          </p:cNvCxnSpPr>
          <p:nvPr/>
        </p:nvCxnSpPr>
        <p:spPr bwMode="auto">
          <a:xfrm rot="10800000" flipV="1">
            <a:off x="1922669" y="1796459"/>
            <a:ext cx="1406379" cy="590778"/>
          </a:xfrm>
          <a:prstGeom prst="bentConnector2">
            <a:avLst/>
          </a:prstGeom>
          <a:ln w="19050">
            <a:headEnd type="triangle" w="lg" len="lg"/>
            <a:tailEnd type="triangle" w="lg" len="lg"/>
          </a:ln>
        </p:spPr>
        <p:style>
          <a:lnRef idx="1">
            <a:schemeClr val="accent5"/>
          </a:lnRef>
          <a:fillRef idx="0">
            <a:schemeClr val="accent5"/>
          </a:fillRef>
          <a:effectRef idx="0">
            <a:schemeClr val="accent5"/>
          </a:effectRef>
          <a:fontRef idx="minor">
            <a:schemeClr val="tx1"/>
          </a:fontRef>
        </p:style>
      </p:cxnSp>
      <p:grpSp>
        <p:nvGrpSpPr>
          <p:cNvPr id="92" name="Group 91"/>
          <p:cNvGrpSpPr/>
          <p:nvPr/>
        </p:nvGrpSpPr>
        <p:grpSpPr>
          <a:xfrm>
            <a:off x="1576225" y="2492477"/>
            <a:ext cx="690374" cy="212589"/>
            <a:chOff x="627600" y="3649602"/>
            <a:chExt cx="920498" cy="283452"/>
          </a:xfrm>
        </p:grpSpPr>
        <p:pic>
          <p:nvPicPr>
            <p:cNvPr id="86" name="Picture 85" descr="Google Chrome — Wikipédi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627600" y="3664817"/>
              <a:ext cx="243408" cy="243408"/>
            </a:xfrm>
            <a:prstGeom prst="rect">
              <a:avLst/>
            </a:prstGeom>
          </p:spPr>
        </p:pic>
        <p:pic>
          <p:nvPicPr>
            <p:cNvPr id="87" name="Picture 86" descr="Safari (web browser) - Wikipedi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909" y="3660136"/>
              <a:ext cx="274060" cy="272918"/>
            </a:xfrm>
            <a:prstGeom prst="rect">
              <a:avLst/>
            </a:prstGeom>
          </p:spPr>
        </p:pic>
        <p:pic>
          <p:nvPicPr>
            <p:cNvPr id="88" name="Picture 87" descr="Firefox – Wikipedja, wolna encyklopedi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4647" y="3649602"/>
              <a:ext cx="283451" cy="283451"/>
            </a:xfrm>
            <a:prstGeom prst="rect">
              <a:avLst/>
            </a:prstGeom>
          </p:spPr>
        </p:pic>
      </p:grpSp>
      <p:pic>
        <p:nvPicPr>
          <p:cNvPr id="98" name="Picture 97" descr="File:System-users-3.svg - Wikimedia Common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3469" y="3789941"/>
            <a:ext cx="251971" cy="251971"/>
          </a:xfrm>
          <a:prstGeom prst="rect">
            <a:avLst/>
          </a:prstGeom>
        </p:spPr>
      </p:pic>
      <p:pic>
        <p:nvPicPr>
          <p:cNvPr id="102" name="Picture 101" descr="EPICS - Wikipedia"/>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15840" y="889076"/>
            <a:ext cx="378042" cy="280095"/>
          </a:xfrm>
          <a:prstGeom prst="rect">
            <a:avLst/>
          </a:prstGeom>
        </p:spPr>
      </p:pic>
      <p:cxnSp>
        <p:nvCxnSpPr>
          <p:cNvPr id="144" name="Straight Connector 143"/>
          <p:cNvCxnSpPr/>
          <p:nvPr/>
        </p:nvCxnSpPr>
        <p:spPr bwMode="auto">
          <a:xfrm flipH="1">
            <a:off x="1929002" y="3444477"/>
            <a:ext cx="2415" cy="291718"/>
          </a:xfrm>
          <a:prstGeom prst="line">
            <a:avLst/>
          </a:prstGeom>
          <a:ln w="19050">
            <a:headEnd type="triangle" w="lg" len="lg"/>
            <a:tailEnd type="triangle" w="lg" len="lg"/>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9732551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build="p"/>
      <p:bldP spid="44" grpId="0" animBg="1"/>
      <p:bldP spid="45" grpId="0" animBg="1"/>
      <p:bldP spid="47" grpId="0" animBg="1"/>
      <p:bldP spid="48" grpId="0" animBg="1"/>
      <p:bldP spid="51" grpId="0" animBg="1"/>
      <p:bldP spid="5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D30CF5-8C73-34DA-34D2-8E3A16C8AB1E}"/>
              </a:ext>
            </a:extLst>
          </p:cNvPr>
          <p:cNvSpPr>
            <a:spLocks noGrp="1"/>
          </p:cNvSpPr>
          <p:nvPr>
            <p:ph type="title"/>
          </p:nvPr>
        </p:nvSpPr>
        <p:spPr>
          <a:xfrm>
            <a:off x="2077211" y="195486"/>
            <a:ext cx="6815269" cy="381375"/>
          </a:xfrm>
        </p:spPr>
        <p:txBody>
          <a:bodyPr/>
          <a:lstStyle/>
          <a:p>
            <a:r>
              <a:rPr lang="en-CH" sz="2000" dirty="0"/>
              <a:t>WICA – Less is more</a:t>
            </a:r>
          </a:p>
        </p:txBody>
      </p:sp>
      <p:sp>
        <p:nvSpPr>
          <p:cNvPr id="4" name="Slide Number Placeholder 3">
            <a:extLst>
              <a:ext uri="{FF2B5EF4-FFF2-40B4-BE49-F238E27FC236}">
                <a16:creationId xmlns:a16="http://schemas.microsoft.com/office/drawing/2014/main" id="{5AEACE63-8866-3943-ABBD-3B3F33FD5A9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27</a:t>
            </a:fld>
            <a:endParaRPr lang="de-DE" dirty="0"/>
          </a:p>
        </p:txBody>
      </p:sp>
      <p:sp>
        <p:nvSpPr>
          <p:cNvPr id="65" name="Inhaltsplatzhalter 1">
            <a:extLst>
              <a:ext uri="{FF2B5EF4-FFF2-40B4-BE49-F238E27FC236}">
                <a16:creationId xmlns:a16="http://schemas.microsoft.com/office/drawing/2014/main" id="{78A8F0FB-6701-1CC5-CDA2-6259290BC545}"/>
              </a:ext>
            </a:extLst>
          </p:cNvPr>
          <p:cNvSpPr txBox="1">
            <a:spLocks/>
          </p:cNvSpPr>
          <p:nvPr/>
        </p:nvSpPr>
        <p:spPr>
          <a:xfrm>
            <a:off x="612197" y="673844"/>
            <a:ext cx="3455748" cy="313730"/>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nSpc>
                <a:spcPct val="100000"/>
              </a:lnSpc>
              <a:buNone/>
            </a:pPr>
            <a:r>
              <a:rPr lang="en-GB" sz="1200" kern="1000" dirty="0">
                <a:solidFill>
                  <a:srgbClr val="686868"/>
                </a:solidFill>
                <a:latin typeface="+mj-lt"/>
                <a:ea typeface="+mj-ea"/>
                <a:cs typeface="+mj-cs"/>
              </a:rPr>
              <a:t>WICA = </a:t>
            </a:r>
            <a:r>
              <a:rPr lang="en-GB" sz="1200" u="sng" kern="1000" dirty="0">
                <a:solidFill>
                  <a:srgbClr val="686868"/>
                </a:solidFill>
                <a:latin typeface="+mj-lt"/>
                <a:ea typeface="+mj-ea"/>
                <a:cs typeface="+mj-cs"/>
              </a:rPr>
              <a:t>W</a:t>
            </a:r>
            <a:r>
              <a:rPr lang="en-GB" sz="1200" kern="1000" dirty="0">
                <a:solidFill>
                  <a:srgbClr val="686868"/>
                </a:solidFill>
                <a:latin typeface="+mj-lt"/>
                <a:ea typeface="+mj-ea"/>
                <a:cs typeface="+mj-cs"/>
              </a:rPr>
              <a:t>eb </a:t>
            </a:r>
            <a:r>
              <a:rPr lang="en-GB" sz="1200" u="sng" kern="1000" dirty="0">
                <a:solidFill>
                  <a:srgbClr val="686868"/>
                </a:solidFill>
                <a:latin typeface="+mj-lt"/>
                <a:ea typeface="+mj-ea"/>
                <a:cs typeface="+mj-cs"/>
              </a:rPr>
              <a:t>I</a:t>
            </a:r>
            <a:r>
              <a:rPr lang="en-GB" sz="1200" kern="1000" dirty="0">
                <a:solidFill>
                  <a:srgbClr val="686868"/>
                </a:solidFill>
                <a:latin typeface="+mj-lt"/>
                <a:ea typeface="+mj-ea"/>
                <a:cs typeface="+mj-cs"/>
              </a:rPr>
              <a:t>nterface for </a:t>
            </a:r>
            <a:r>
              <a:rPr lang="en-GB" sz="1200" u="sng" kern="1000" dirty="0">
                <a:solidFill>
                  <a:srgbClr val="686868"/>
                </a:solidFill>
                <a:latin typeface="+mj-lt"/>
                <a:ea typeface="+mj-ea"/>
                <a:cs typeface="+mj-cs"/>
              </a:rPr>
              <a:t>C</a:t>
            </a:r>
            <a:r>
              <a:rPr lang="en-GB" sz="1200" kern="1000" dirty="0">
                <a:solidFill>
                  <a:srgbClr val="686868"/>
                </a:solidFill>
                <a:latin typeface="+mj-lt"/>
                <a:ea typeface="+mj-ea"/>
                <a:cs typeface="+mj-cs"/>
              </a:rPr>
              <a:t>ontrols </a:t>
            </a:r>
            <a:r>
              <a:rPr lang="en-GB" sz="1200" u="sng" kern="1000" dirty="0">
                <a:solidFill>
                  <a:srgbClr val="686868"/>
                </a:solidFill>
                <a:latin typeface="+mj-lt"/>
                <a:ea typeface="+mj-ea"/>
                <a:cs typeface="+mj-cs"/>
              </a:rPr>
              <a:t>A</a:t>
            </a:r>
            <a:r>
              <a:rPr lang="en-GB" sz="1200" kern="1000" dirty="0">
                <a:solidFill>
                  <a:srgbClr val="686868"/>
                </a:solidFill>
                <a:latin typeface="+mj-lt"/>
                <a:ea typeface="+mj-ea"/>
                <a:cs typeface="+mj-cs"/>
              </a:rPr>
              <a:t>pplications</a:t>
            </a:r>
          </a:p>
        </p:txBody>
      </p:sp>
      <p:sp>
        <p:nvSpPr>
          <p:cNvPr id="66" name="Inhaltsplatzhalter 1">
            <a:extLst>
              <a:ext uri="{FF2B5EF4-FFF2-40B4-BE49-F238E27FC236}">
                <a16:creationId xmlns:a16="http://schemas.microsoft.com/office/drawing/2014/main" id="{71F07971-6E89-4854-4C1F-5ACD82302923}"/>
              </a:ext>
            </a:extLst>
          </p:cNvPr>
          <p:cNvSpPr txBox="1">
            <a:spLocks/>
          </p:cNvSpPr>
          <p:nvPr/>
        </p:nvSpPr>
        <p:spPr>
          <a:xfrm>
            <a:off x="4283968" y="771550"/>
            <a:ext cx="4752515" cy="2304256"/>
          </a:xfrm>
          <a:prstGeom prst="rect">
            <a:avLst/>
          </a:prstGeom>
          <a:solidFill>
            <a:schemeClr val="bg1">
              <a:lumMod val="85000"/>
            </a:schemeClr>
          </a:solidFill>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nSpc>
                <a:spcPct val="150000"/>
              </a:lnSpc>
              <a:buNone/>
            </a:pPr>
            <a:r>
              <a:rPr lang="en-GB" sz="1200" kern="1000" dirty="0">
                <a:solidFill>
                  <a:srgbClr val="686868"/>
                </a:solidFill>
                <a:latin typeface="+mj-lt"/>
                <a:ea typeface="+mj-ea"/>
                <a:cs typeface="+mj-cs"/>
              </a:rPr>
              <a:t>Main concepts</a:t>
            </a:r>
          </a:p>
          <a:p>
            <a:pPr>
              <a:lnSpc>
                <a:spcPct val="150000"/>
              </a:lnSpc>
            </a:pPr>
            <a:r>
              <a:rPr lang="en-GB" sz="1200" kern="1000" dirty="0">
                <a:solidFill>
                  <a:srgbClr val="686868"/>
                </a:solidFill>
                <a:latin typeface="+mj-lt"/>
                <a:ea typeface="+mj-ea"/>
                <a:cs typeface="+mj-cs"/>
              </a:rPr>
              <a:t>Reflect control system </a:t>
            </a:r>
            <a:r>
              <a:rPr lang="en-GB" sz="1200" i="1" kern="1000" dirty="0">
                <a:solidFill>
                  <a:srgbClr val="686868"/>
                </a:solidFill>
                <a:latin typeface="+mj-lt"/>
                <a:ea typeface="+mj-ea"/>
                <a:cs typeface="+mj-cs"/>
              </a:rPr>
              <a:t>points-of-interest</a:t>
            </a:r>
            <a:r>
              <a:rPr lang="en-GB" sz="1200" kern="1000" dirty="0">
                <a:solidFill>
                  <a:srgbClr val="686868"/>
                </a:solidFill>
                <a:latin typeface="+mj-lt"/>
                <a:ea typeface="+mj-ea"/>
                <a:cs typeface="+mj-cs"/>
              </a:rPr>
              <a:t> onto html element data-* attributes </a:t>
            </a:r>
          </a:p>
          <a:p>
            <a:pPr>
              <a:lnSpc>
                <a:spcPct val="150000"/>
              </a:lnSpc>
            </a:pPr>
            <a:r>
              <a:rPr lang="en-GB" sz="1200" kern="1000" dirty="0">
                <a:solidFill>
                  <a:srgbClr val="686868"/>
                </a:solidFill>
                <a:latin typeface="+mj-lt"/>
                <a:ea typeface="+mj-ea"/>
                <a:cs typeface="+mj-cs"/>
              </a:rPr>
              <a:t>Use the received data to update </a:t>
            </a:r>
            <a:r>
              <a:rPr lang="en-GB" sz="1200" b="1" kern="1000" dirty="0">
                <a:solidFill>
                  <a:srgbClr val="686868"/>
                </a:solidFill>
                <a:latin typeface="+mj-lt"/>
                <a:ea typeface="+mj-ea"/>
                <a:cs typeface="+mj-cs"/>
              </a:rPr>
              <a:t>text fields</a:t>
            </a:r>
            <a:r>
              <a:rPr lang="en-GB" sz="1200" kern="1000" dirty="0">
                <a:solidFill>
                  <a:srgbClr val="686868"/>
                </a:solidFill>
                <a:latin typeface="+mj-lt"/>
                <a:ea typeface="+mj-ea"/>
                <a:cs typeface="+mj-cs"/>
              </a:rPr>
              <a:t>, </a:t>
            </a:r>
            <a:r>
              <a:rPr lang="en-GB" sz="1200" b="1" kern="1000" dirty="0">
                <a:solidFill>
                  <a:srgbClr val="686868"/>
                </a:solidFill>
                <a:latin typeface="+mj-lt"/>
                <a:ea typeface="+mj-ea"/>
                <a:cs typeface="+mj-cs"/>
              </a:rPr>
              <a:t>plots</a:t>
            </a:r>
            <a:r>
              <a:rPr lang="en-GB" sz="1200" kern="1000" dirty="0">
                <a:solidFill>
                  <a:srgbClr val="686868"/>
                </a:solidFill>
                <a:latin typeface="+mj-lt"/>
                <a:ea typeface="+mj-ea"/>
                <a:cs typeface="+mj-cs"/>
              </a:rPr>
              <a:t>, </a:t>
            </a:r>
            <a:r>
              <a:rPr lang="en-GB" sz="1200" b="1" kern="1000" dirty="0">
                <a:solidFill>
                  <a:srgbClr val="686868"/>
                </a:solidFill>
                <a:latin typeface="+mj-lt"/>
                <a:ea typeface="+mj-ea"/>
                <a:cs typeface="+mj-cs"/>
              </a:rPr>
              <a:t>SVG displays</a:t>
            </a:r>
            <a:r>
              <a:rPr lang="en-GB" sz="1200" kern="1000" dirty="0">
                <a:solidFill>
                  <a:srgbClr val="686868"/>
                </a:solidFill>
                <a:latin typeface="+mj-lt"/>
                <a:ea typeface="+mj-ea"/>
                <a:cs typeface="+mj-cs"/>
              </a:rPr>
              <a:t>, </a:t>
            </a:r>
            <a:r>
              <a:rPr lang="en-GB" sz="1200" b="1" kern="1000" dirty="0">
                <a:solidFill>
                  <a:srgbClr val="686868"/>
                </a:solidFill>
                <a:latin typeface="+mj-lt"/>
                <a:ea typeface="+mj-ea"/>
                <a:cs typeface="+mj-cs"/>
              </a:rPr>
              <a:t>camera images </a:t>
            </a:r>
            <a:r>
              <a:rPr lang="en-GB" sz="1200" kern="1000" dirty="0">
                <a:solidFill>
                  <a:srgbClr val="686868"/>
                </a:solidFill>
                <a:latin typeface="+mj-lt"/>
                <a:ea typeface="+mj-ea"/>
                <a:cs typeface="+mj-cs"/>
              </a:rPr>
              <a:t>etc onto the users display. This can be done in many ways.</a:t>
            </a:r>
          </a:p>
          <a:p>
            <a:pPr>
              <a:lnSpc>
                <a:spcPct val="150000"/>
              </a:lnSpc>
            </a:pPr>
            <a:r>
              <a:rPr lang="en-GB" sz="1200" kern="1000" dirty="0">
                <a:solidFill>
                  <a:srgbClr val="686868"/>
                </a:solidFill>
                <a:latin typeface="+mj-lt"/>
                <a:ea typeface="+mj-ea"/>
                <a:cs typeface="+mj-cs"/>
              </a:rPr>
              <a:t>Try to provide the users with some kind of </a:t>
            </a:r>
            <a:r>
              <a:rPr lang="en-GB" sz="1200" b="1" kern="1000" dirty="0">
                <a:solidFill>
                  <a:srgbClr val="686868"/>
                </a:solidFill>
                <a:latin typeface="+mj-lt"/>
                <a:ea typeface="+mj-ea"/>
                <a:cs typeface="+mj-cs"/>
              </a:rPr>
              <a:t>tool</a:t>
            </a:r>
            <a:r>
              <a:rPr lang="en-GB" sz="1200" kern="1000" dirty="0">
                <a:solidFill>
                  <a:srgbClr val="686868"/>
                </a:solidFill>
                <a:latin typeface="+mj-lt"/>
                <a:ea typeface="+mj-ea"/>
                <a:cs typeface="+mj-cs"/>
              </a:rPr>
              <a:t> or </a:t>
            </a:r>
            <a:r>
              <a:rPr lang="en-GB" sz="1200" b="1" kern="1000" dirty="0">
                <a:solidFill>
                  <a:srgbClr val="686868"/>
                </a:solidFill>
                <a:latin typeface="+mj-lt"/>
                <a:ea typeface="+mj-ea"/>
                <a:cs typeface="+mj-cs"/>
              </a:rPr>
              <a:t>workflow</a:t>
            </a:r>
            <a:r>
              <a:rPr lang="en-GB" sz="1200" kern="1000" dirty="0">
                <a:solidFill>
                  <a:srgbClr val="686868"/>
                </a:solidFill>
                <a:latin typeface="+mj-lt"/>
                <a:ea typeface="+mj-ea"/>
                <a:cs typeface="+mj-cs"/>
              </a:rPr>
              <a:t> so they can easily create their own displays</a:t>
            </a:r>
          </a:p>
        </p:txBody>
      </p:sp>
      <p:sp>
        <p:nvSpPr>
          <p:cNvPr id="67" name="Inhaltsplatzhalter 1">
            <a:extLst>
              <a:ext uri="{FF2B5EF4-FFF2-40B4-BE49-F238E27FC236}">
                <a16:creationId xmlns:a16="http://schemas.microsoft.com/office/drawing/2014/main" id="{59C2B522-B064-7CF2-6FC5-B9B5AA400479}"/>
              </a:ext>
            </a:extLst>
          </p:cNvPr>
          <p:cNvSpPr txBox="1">
            <a:spLocks/>
          </p:cNvSpPr>
          <p:nvPr/>
        </p:nvSpPr>
        <p:spPr>
          <a:xfrm>
            <a:off x="4283968" y="3421517"/>
            <a:ext cx="4752518" cy="1440160"/>
          </a:xfrm>
          <a:prstGeom prst="rect">
            <a:avLst/>
          </a:prstGeom>
          <a:solidFill>
            <a:schemeClr val="bg1">
              <a:lumMod val="85000"/>
            </a:schemeClr>
          </a:solidFill>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nSpc>
                <a:spcPct val="150000"/>
              </a:lnSpc>
              <a:buNone/>
            </a:pPr>
            <a:r>
              <a:rPr lang="en-GB" sz="1200" kern="1000" dirty="0">
                <a:solidFill>
                  <a:srgbClr val="686868"/>
                </a:solidFill>
                <a:latin typeface="+mj-lt"/>
                <a:ea typeface="+mj-ea"/>
                <a:cs typeface="+mj-cs"/>
              </a:rPr>
              <a:t>Learning Experiences</a:t>
            </a:r>
          </a:p>
          <a:p>
            <a:pPr>
              <a:lnSpc>
                <a:spcPct val="150000"/>
              </a:lnSpc>
            </a:pPr>
            <a:r>
              <a:rPr lang="en-GB" sz="1200" kern="1000" dirty="0">
                <a:solidFill>
                  <a:srgbClr val="686868"/>
                </a:solidFill>
                <a:latin typeface="+mj-lt"/>
                <a:ea typeface="+mj-ea"/>
                <a:cs typeface="+mj-cs"/>
              </a:rPr>
              <a:t>Partial success: WICA is the only display tool that works off-site  </a:t>
            </a:r>
          </a:p>
          <a:p>
            <a:pPr>
              <a:lnSpc>
                <a:spcPct val="150000"/>
              </a:lnSpc>
            </a:pPr>
            <a:r>
              <a:rPr lang="en-GB" sz="1200" kern="1000" dirty="0">
                <a:solidFill>
                  <a:srgbClr val="686868"/>
                </a:solidFill>
                <a:latin typeface="+mj-lt"/>
                <a:ea typeface="+mj-ea"/>
                <a:cs typeface="+mj-cs"/>
              </a:rPr>
              <a:t>Getting the data to the user’s webpage is easy </a:t>
            </a:r>
            <a:r>
              <a:rPr lang="en-GB" sz="1200" kern="1000" dirty="0">
                <a:solidFill>
                  <a:srgbClr val="686868"/>
                </a:solidFill>
                <a:latin typeface="+mj-lt"/>
                <a:ea typeface="+mj-ea"/>
                <a:cs typeface="+mj-cs"/>
                <a:sym typeface="Wingdings" pitchFamily="2" charset="2"/>
              </a:rPr>
              <a:t></a:t>
            </a:r>
            <a:endParaRPr lang="en-GB" sz="1200" kern="1000" dirty="0">
              <a:solidFill>
                <a:srgbClr val="686868"/>
              </a:solidFill>
              <a:latin typeface="+mj-lt"/>
              <a:ea typeface="+mj-ea"/>
              <a:cs typeface="+mj-cs"/>
            </a:endParaRPr>
          </a:p>
          <a:p>
            <a:pPr>
              <a:lnSpc>
                <a:spcPct val="150000"/>
              </a:lnSpc>
            </a:pPr>
            <a:r>
              <a:rPr lang="en-GB" sz="1200" kern="1000" dirty="0">
                <a:solidFill>
                  <a:srgbClr val="686868"/>
                </a:solidFill>
                <a:latin typeface="+mj-lt"/>
                <a:ea typeface="+mj-ea"/>
                <a:cs typeface="+mj-cs"/>
              </a:rPr>
              <a:t>Providing a tool or workflow for the users (who are not programmers) has been difficult </a:t>
            </a:r>
            <a:r>
              <a:rPr lang="en-GB" sz="1200" kern="1000" dirty="0">
                <a:solidFill>
                  <a:srgbClr val="686868"/>
                </a:solidFill>
                <a:latin typeface="+mj-lt"/>
                <a:ea typeface="+mj-ea"/>
                <a:cs typeface="+mj-cs"/>
                <a:sym typeface="Wingdings" pitchFamily="2" charset="2"/>
              </a:rPr>
              <a:t></a:t>
            </a:r>
            <a:br>
              <a:rPr lang="en-GB" sz="1400" kern="1000" dirty="0">
                <a:solidFill>
                  <a:srgbClr val="686868"/>
                </a:solidFill>
                <a:latin typeface="+mj-lt"/>
                <a:ea typeface="+mj-ea"/>
                <a:cs typeface="+mj-cs"/>
              </a:rPr>
            </a:br>
            <a:endParaRPr lang="en-GB" sz="1400" kern="1000" dirty="0">
              <a:solidFill>
                <a:srgbClr val="686868"/>
              </a:solidFill>
              <a:latin typeface="+mj-lt"/>
              <a:ea typeface="+mj-ea"/>
              <a:cs typeface="+mj-cs"/>
            </a:endParaRPr>
          </a:p>
        </p:txBody>
      </p:sp>
      <p:grpSp>
        <p:nvGrpSpPr>
          <p:cNvPr id="19" name="Group 18">
            <a:extLst>
              <a:ext uri="{FF2B5EF4-FFF2-40B4-BE49-F238E27FC236}">
                <a16:creationId xmlns:a16="http://schemas.microsoft.com/office/drawing/2014/main" id="{4ED410FB-C79C-F159-5C19-DE60138EE18D}"/>
              </a:ext>
            </a:extLst>
          </p:cNvPr>
          <p:cNvGrpSpPr>
            <a:grpSpLocks noChangeAspect="1"/>
          </p:cNvGrpSpPr>
          <p:nvPr/>
        </p:nvGrpSpPr>
        <p:grpSpPr>
          <a:xfrm>
            <a:off x="755576" y="1013530"/>
            <a:ext cx="3056171" cy="3937591"/>
            <a:chOff x="611562" y="1558702"/>
            <a:chExt cx="3798982" cy="4894643"/>
          </a:xfrm>
        </p:grpSpPr>
        <p:pic>
          <p:nvPicPr>
            <p:cNvPr id="20" name="Picture 4">
              <a:extLst>
                <a:ext uri="{FF2B5EF4-FFF2-40B4-BE49-F238E27FC236}">
                  <a16:creationId xmlns:a16="http://schemas.microsoft.com/office/drawing/2014/main" id="{B150077E-8535-B48F-A7A3-58F7855B5B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066" y="5312475"/>
              <a:ext cx="397564" cy="37360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D47D7E9-1376-6004-50A7-B96A7083326A}"/>
                </a:ext>
              </a:extLst>
            </p:cNvPr>
            <p:cNvSpPr txBox="1"/>
            <p:nvPr/>
          </p:nvSpPr>
          <p:spPr>
            <a:xfrm>
              <a:off x="2915818" y="4279956"/>
              <a:ext cx="1494726" cy="229170"/>
            </a:xfrm>
            <a:prstGeom prst="rect">
              <a:avLst/>
            </a:prstGeom>
            <a:noFill/>
          </p:spPr>
          <p:txBody>
            <a:bodyPr wrap="none" lIns="0" tIns="0" rIns="0" bIns="0" rtlCol="0">
              <a:noAutofit/>
            </a:bodyPr>
            <a:lstStyle/>
            <a:p>
              <a:pPr>
                <a:lnSpc>
                  <a:spcPct val="110000"/>
                </a:lnSpc>
                <a:spcBef>
                  <a:spcPts val="0"/>
                </a:spcBef>
              </a:pPr>
              <a:r>
                <a:rPr lang="en-CH" sz="1200" kern="1000" spc="30" dirty="0">
                  <a:latin typeface="+mn-lt"/>
                  <a:cs typeface="Franklin Gothic Book"/>
                </a:rPr>
                <a:t>Java/Spring Boot</a:t>
              </a:r>
            </a:p>
          </p:txBody>
        </p:sp>
        <p:sp>
          <p:nvSpPr>
            <p:cNvPr id="22" name="Rectangle 21">
              <a:extLst>
                <a:ext uri="{FF2B5EF4-FFF2-40B4-BE49-F238E27FC236}">
                  <a16:creationId xmlns:a16="http://schemas.microsoft.com/office/drawing/2014/main" id="{C18506BC-109C-17E1-66EF-FBCEB6A3A730}"/>
                </a:ext>
              </a:extLst>
            </p:cNvPr>
            <p:cNvSpPr/>
            <p:nvPr/>
          </p:nvSpPr>
          <p:spPr bwMode="auto">
            <a:xfrm>
              <a:off x="1539428" y="5197105"/>
              <a:ext cx="1291052" cy="536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200">
                  <a:latin typeface="Times" charset="0"/>
                </a:rPr>
                <a:t>EPICS IOCs</a:t>
              </a:r>
            </a:p>
          </p:txBody>
        </p:sp>
        <p:sp>
          <p:nvSpPr>
            <p:cNvPr id="23" name="Oval 22">
              <a:extLst>
                <a:ext uri="{FF2B5EF4-FFF2-40B4-BE49-F238E27FC236}">
                  <a16:creationId xmlns:a16="http://schemas.microsoft.com/office/drawing/2014/main" id="{D776AD92-81CD-3280-0F94-4AB336301735}"/>
                </a:ext>
              </a:extLst>
            </p:cNvPr>
            <p:cNvSpPr/>
            <p:nvPr/>
          </p:nvSpPr>
          <p:spPr bwMode="auto">
            <a:xfrm>
              <a:off x="611562" y="6052215"/>
              <a:ext cx="1338958" cy="396499"/>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200">
                  <a:latin typeface="Times" charset="0"/>
                </a:rPr>
                <a:t>Sensors</a:t>
              </a:r>
            </a:p>
          </p:txBody>
        </p:sp>
        <p:sp>
          <p:nvSpPr>
            <p:cNvPr id="24" name="Rectangle 23">
              <a:extLst>
                <a:ext uri="{FF2B5EF4-FFF2-40B4-BE49-F238E27FC236}">
                  <a16:creationId xmlns:a16="http://schemas.microsoft.com/office/drawing/2014/main" id="{518F4670-096D-48F9-6617-A0E3EE52D0DB}"/>
                </a:ext>
              </a:extLst>
            </p:cNvPr>
            <p:cNvSpPr/>
            <p:nvPr/>
          </p:nvSpPr>
          <p:spPr bwMode="auto">
            <a:xfrm>
              <a:off x="1539426" y="3820702"/>
              <a:ext cx="1291052" cy="101760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lang="en-CH" sz="1200" dirty="0">
                  <a:latin typeface="Times" charset="0"/>
                </a:rPr>
                <a:t>REST API</a:t>
              </a:r>
            </a:p>
          </p:txBody>
        </p:sp>
        <p:sp>
          <p:nvSpPr>
            <p:cNvPr id="25" name="Oval 24">
              <a:extLst>
                <a:ext uri="{FF2B5EF4-FFF2-40B4-BE49-F238E27FC236}">
                  <a16:creationId xmlns:a16="http://schemas.microsoft.com/office/drawing/2014/main" id="{05B7AA44-12A2-61DA-6476-530D2FA30CE8}"/>
                </a:ext>
              </a:extLst>
            </p:cNvPr>
            <p:cNvSpPr/>
            <p:nvPr/>
          </p:nvSpPr>
          <p:spPr bwMode="auto">
            <a:xfrm>
              <a:off x="2180780" y="6056846"/>
              <a:ext cx="1374489" cy="396499"/>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200">
                  <a:latin typeface="Times" charset="0"/>
                </a:rPr>
                <a:t>Actuators</a:t>
              </a:r>
            </a:p>
          </p:txBody>
        </p:sp>
        <p:pic>
          <p:nvPicPr>
            <p:cNvPr id="26" name="Graphic 25" descr="User with solid fill">
              <a:extLst>
                <a:ext uri="{FF2B5EF4-FFF2-40B4-BE49-F238E27FC236}">
                  <a16:creationId xmlns:a16="http://schemas.microsoft.com/office/drawing/2014/main" id="{E9FC4DFE-798C-46D8-9AF6-D0AC0829C4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54099" y="1558702"/>
              <a:ext cx="537168" cy="504795"/>
            </a:xfrm>
            <a:prstGeom prst="rect">
              <a:avLst/>
            </a:prstGeom>
          </p:spPr>
        </p:pic>
        <p:sp>
          <p:nvSpPr>
            <p:cNvPr id="27" name="Line 15">
              <a:extLst>
                <a:ext uri="{FF2B5EF4-FFF2-40B4-BE49-F238E27FC236}">
                  <a16:creationId xmlns:a16="http://schemas.microsoft.com/office/drawing/2014/main" id="{20FA8D9A-57CB-5CB5-30E9-3F7830E35E4C}"/>
                </a:ext>
              </a:extLst>
            </p:cNvPr>
            <p:cNvSpPr>
              <a:spLocks noChangeShapeType="1"/>
            </p:cNvSpPr>
            <p:nvPr/>
          </p:nvSpPr>
          <p:spPr bwMode="auto">
            <a:xfrm flipV="1">
              <a:off x="2195727" y="4831945"/>
              <a:ext cx="0" cy="364399"/>
            </a:xfrm>
            <a:prstGeom prst="line">
              <a:avLst/>
            </a:prstGeom>
            <a:noFill/>
            <a:ln w="25400">
              <a:solidFill>
                <a:schemeClr val="accent1"/>
              </a:solidFill>
              <a:round/>
              <a:headEnd type="none" w="med" len="med"/>
              <a:tailEnd/>
            </a:ln>
            <a:extLst>
              <a:ext uri="{909E8E84-426E-40dd-AFC4-6F175D3DCCD1}">
                <a14:hiddenFill xmlns="" xmlns:a14="http://schemas.microsoft.com/office/drawing/2010/main">
                  <a:noFill/>
                </a14:hiddenFill>
              </a:ext>
            </a:extLst>
          </p:spPr>
          <p:txBody>
            <a:bodyPr wrap="none" lIns="85533" tIns="42766" rIns="85533" bIns="42766" anchor="ctr"/>
            <a:lstStyle/>
            <a:p>
              <a:endParaRPr lang="de-DE" sz="1200"/>
            </a:p>
          </p:txBody>
        </p:sp>
        <p:sp>
          <p:nvSpPr>
            <p:cNvPr id="28" name="Line 15">
              <a:extLst>
                <a:ext uri="{FF2B5EF4-FFF2-40B4-BE49-F238E27FC236}">
                  <a16:creationId xmlns:a16="http://schemas.microsoft.com/office/drawing/2014/main" id="{620A1568-D677-D912-78DF-228305EFDA86}"/>
                </a:ext>
              </a:extLst>
            </p:cNvPr>
            <p:cNvSpPr>
              <a:spLocks noChangeShapeType="1"/>
            </p:cNvSpPr>
            <p:nvPr/>
          </p:nvSpPr>
          <p:spPr bwMode="auto">
            <a:xfrm flipV="1">
              <a:off x="2195727" y="3422750"/>
              <a:ext cx="0" cy="394193"/>
            </a:xfrm>
            <a:prstGeom prst="line">
              <a:avLst/>
            </a:prstGeom>
            <a:noFill/>
            <a:ln w="25400">
              <a:solidFill>
                <a:schemeClr val="accent1"/>
              </a:solidFill>
              <a:round/>
              <a:headEnd type="none" w="med" len="med"/>
              <a:tailEnd/>
            </a:ln>
            <a:extLst>
              <a:ext uri="{909E8E84-426E-40dd-AFC4-6F175D3DCCD1}">
                <a14:hiddenFill xmlns="" xmlns:a14="http://schemas.microsoft.com/office/drawing/2010/main">
                  <a:noFill/>
                </a14:hiddenFill>
              </a:ext>
            </a:extLst>
          </p:spPr>
          <p:txBody>
            <a:bodyPr wrap="none" lIns="85533" tIns="42766" rIns="85533" bIns="42766" anchor="ctr"/>
            <a:lstStyle/>
            <a:p>
              <a:endParaRPr lang="de-DE" sz="1200"/>
            </a:p>
          </p:txBody>
        </p:sp>
        <p:sp>
          <p:nvSpPr>
            <p:cNvPr id="29" name="Line 15">
              <a:extLst>
                <a:ext uri="{FF2B5EF4-FFF2-40B4-BE49-F238E27FC236}">
                  <a16:creationId xmlns:a16="http://schemas.microsoft.com/office/drawing/2014/main" id="{00A765BC-0C2A-94F2-9351-DCB0BEE89266}"/>
                </a:ext>
              </a:extLst>
            </p:cNvPr>
            <p:cNvSpPr>
              <a:spLocks noChangeShapeType="1"/>
            </p:cNvSpPr>
            <p:nvPr/>
          </p:nvSpPr>
          <p:spPr bwMode="auto">
            <a:xfrm flipV="1">
              <a:off x="1446101" y="5733262"/>
              <a:ext cx="275505" cy="318953"/>
            </a:xfrm>
            <a:prstGeom prst="line">
              <a:avLst/>
            </a:prstGeom>
            <a:noFill/>
            <a:ln w="25400">
              <a:solidFill>
                <a:schemeClr val="accent1"/>
              </a:solidFill>
              <a:round/>
              <a:headEnd type="none" w="med" len="med"/>
              <a:tailEnd/>
            </a:ln>
            <a:extLst>
              <a:ext uri="{909E8E84-426E-40dd-AFC4-6F175D3DCCD1}">
                <a14:hiddenFill xmlns="" xmlns:a14="http://schemas.microsoft.com/office/drawing/2010/main">
                  <a:noFill/>
                </a14:hiddenFill>
              </a:ext>
            </a:extLst>
          </p:spPr>
          <p:txBody>
            <a:bodyPr wrap="none" lIns="85533" tIns="42766" rIns="85533" bIns="42766" anchor="ctr"/>
            <a:lstStyle/>
            <a:p>
              <a:endParaRPr lang="de-DE" sz="1200"/>
            </a:p>
          </p:txBody>
        </p:sp>
        <p:sp>
          <p:nvSpPr>
            <p:cNvPr id="30" name="Line 15">
              <a:extLst>
                <a:ext uri="{FF2B5EF4-FFF2-40B4-BE49-F238E27FC236}">
                  <a16:creationId xmlns:a16="http://schemas.microsoft.com/office/drawing/2014/main" id="{BD969EA7-6E17-617D-FA6D-9A884AF04052}"/>
                </a:ext>
              </a:extLst>
            </p:cNvPr>
            <p:cNvSpPr>
              <a:spLocks noChangeShapeType="1"/>
            </p:cNvSpPr>
            <p:nvPr/>
          </p:nvSpPr>
          <p:spPr bwMode="auto">
            <a:xfrm flipH="1" flipV="1">
              <a:off x="2515207" y="5733263"/>
              <a:ext cx="184341" cy="318953"/>
            </a:xfrm>
            <a:prstGeom prst="line">
              <a:avLst/>
            </a:prstGeom>
            <a:noFill/>
            <a:ln w="25400">
              <a:solidFill>
                <a:schemeClr val="accent1"/>
              </a:solidFill>
              <a:round/>
              <a:headEnd type="none" w="med" len="med"/>
              <a:tailEnd/>
            </a:ln>
            <a:extLst>
              <a:ext uri="{909E8E84-426E-40dd-AFC4-6F175D3DCCD1}">
                <a14:hiddenFill xmlns="" xmlns:a14="http://schemas.microsoft.com/office/drawing/2010/main">
                  <a:noFill/>
                </a14:hiddenFill>
              </a:ext>
            </a:extLst>
          </p:spPr>
          <p:txBody>
            <a:bodyPr wrap="none" lIns="85533" tIns="42766" rIns="85533" bIns="42766" anchor="ctr"/>
            <a:lstStyle/>
            <a:p>
              <a:endParaRPr lang="de-DE" sz="1200"/>
            </a:p>
          </p:txBody>
        </p:sp>
        <p:sp>
          <p:nvSpPr>
            <p:cNvPr id="31" name="TextBox 30">
              <a:extLst>
                <a:ext uri="{FF2B5EF4-FFF2-40B4-BE49-F238E27FC236}">
                  <a16:creationId xmlns:a16="http://schemas.microsoft.com/office/drawing/2014/main" id="{9D33F069-3844-3D5A-FF7B-0D831C15F707}"/>
                </a:ext>
              </a:extLst>
            </p:cNvPr>
            <p:cNvSpPr txBox="1"/>
            <p:nvPr/>
          </p:nvSpPr>
          <p:spPr>
            <a:xfrm>
              <a:off x="1619665" y="4171997"/>
              <a:ext cx="1152122" cy="576797"/>
            </a:xfrm>
            <a:prstGeom prst="rect">
              <a:avLst/>
            </a:prstGeom>
            <a:solidFill>
              <a:schemeClr val="bg2">
                <a:lumMod val="60000"/>
                <a:lumOff val="40000"/>
              </a:schemeClr>
            </a:solidFill>
          </p:spPr>
          <p:txBody>
            <a:bodyPr wrap="square" lIns="0" tIns="0" rIns="0" bIns="0" rtlCol="0" anchor="ctr" anchorCtr="0">
              <a:noAutofit/>
            </a:bodyPr>
            <a:lstStyle/>
            <a:p>
              <a:pPr algn="ctr">
                <a:lnSpc>
                  <a:spcPct val="110000"/>
                </a:lnSpc>
                <a:spcBef>
                  <a:spcPts val="0"/>
                </a:spcBef>
              </a:pPr>
              <a:r>
                <a:rPr lang="en-CH" sz="800" kern="1000" spc="30" dirty="0">
                  <a:latin typeface="Times" pitchFamily="2" charset="0"/>
                  <a:cs typeface="Franklin Gothic Book"/>
                </a:rPr>
                <a:t>Wica-HTTP</a:t>
              </a:r>
              <a:br>
                <a:rPr lang="en-CH" sz="800" kern="1000" spc="30" dirty="0">
                  <a:latin typeface="Times" pitchFamily="2" charset="0"/>
                  <a:cs typeface="Franklin Gothic Book"/>
                </a:rPr>
              </a:br>
              <a:r>
                <a:rPr lang="en-CH" sz="800" kern="1000" spc="30" dirty="0">
                  <a:latin typeface="Times" pitchFamily="2" charset="0"/>
                  <a:cs typeface="Franklin Gothic Book"/>
                </a:rPr>
                <a:t>EPICS Gateway</a:t>
              </a:r>
            </a:p>
          </p:txBody>
        </p:sp>
        <p:sp>
          <p:nvSpPr>
            <p:cNvPr id="32" name="Rectangle 31">
              <a:extLst>
                <a:ext uri="{FF2B5EF4-FFF2-40B4-BE49-F238E27FC236}">
                  <a16:creationId xmlns:a16="http://schemas.microsoft.com/office/drawing/2014/main" id="{A52109BC-EDD0-F3DD-F922-8F3964A23FD7}"/>
                </a:ext>
              </a:extLst>
            </p:cNvPr>
            <p:cNvSpPr/>
            <p:nvPr/>
          </p:nvSpPr>
          <p:spPr bwMode="auto">
            <a:xfrm>
              <a:off x="1539426" y="2153007"/>
              <a:ext cx="1304373" cy="129168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lang="en-CH" sz="1200" dirty="0">
                  <a:latin typeface="Times" charset="0"/>
                </a:rPr>
                <a:t>Web Browser</a:t>
              </a:r>
            </a:p>
          </p:txBody>
        </p:sp>
        <p:sp>
          <p:nvSpPr>
            <p:cNvPr id="33" name="Line 15">
              <a:extLst>
                <a:ext uri="{FF2B5EF4-FFF2-40B4-BE49-F238E27FC236}">
                  <a16:creationId xmlns:a16="http://schemas.microsoft.com/office/drawing/2014/main" id="{7BC7569A-56B1-F39B-B54C-AC29073DAD46}"/>
                </a:ext>
              </a:extLst>
            </p:cNvPr>
            <p:cNvSpPr>
              <a:spLocks noChangeShapeType="1"/>
            </p:cNvSpPr>
            <p:nvPr/>
          </p:nvSpPr>
          <p:spPr bwMode="auto">
            <a:xfrm flipV="1">
              <a:off x="2222738" y="1953841"/>
              <a:ext cx="0" cy="288676"/>
            </a:xfrm>
            <a:prstGeom prst="line">
              <a:avLst/>
            </a:prstGeom>
            <a:noFill/>
            <a:ln w="25400">
              <a:solidFill>
                <a:schemeClr val="accent1"/>
              </a:solidFill>
              <a:round/>
              <a:headEnd type="none" w="med" len="med"/>
              <a:tailEnd/>
            </a:ln>
            <a:extLst>
              <a:ext uri="{909E8E84-426E-40dd-AFC4-6F175D3DCCD1}">
                <a14:hiddenFill xmlns="" xmlns:a14="http://schemas.microsoft.com/office/drawing/2010/main">
                  <a:noFill/>
                </a14:hiddenFill>
              </a:ext>
            </a:extLst>
          </p:spPr>
          <p:txBody>
            <a:bodyPr wrap="none" lIns="85533" tIns="42766" rIns="85533" bIns="42766" anchor="ctr"/>
            <a:lstStyle/>
            <a:p>
              <a:endParaRPr lang="de-DE" sz="1200"/>
            </a:p>
          </p:txBody>
        </p:sp>
      </p:grpSp>
      <p:sp>
        <p:nvSpPr>
          <p:cNvPr id="70" name="TextBox 69">
            <a:extLst>
              <a:ext uri="{FF2B5EF4-FFF2-40B4-BE49-F238E27FC236}">
                <a16:creationId xmlns:a16="http://schemas.microsoft.com/office/drawing/2014/main" id="{0E3F4D03-0701-4C0A-0D03-9484789E42D2}"/>
              </a:ext>
            </a:extLst>
          </p:cNvPr>
          <p:cNvSpPr txBox="1"/>
          <p:nvPr/>
        </p:nvSpPr>
        <p:spPr>
          <a:xfrm>
            <a:off x="1566566" y="1779662"/>
            <a:ext cx="926851" cy="669433"/>
          </a:xfrm>
          <a:prstGeom prst="rect">
            <a:avLst/>
          </a:prstGeom>
          <a:solidFill>
            <a:schemeClr val="bg2">
              <a:lumMod val="20000"/>
              <a:lumOff val="80000"/>
            </a:schemeClr>
          </a:solidFill>
        </p:spPr>
        <p:txBody>
          <a:bodyPr wrap="square" lIns="0" tIns="0" rIns="0" bIns="0" rtlCol="0" anchor="t" anchorCtr="0">
            <a:noAutofit/>
          </a:bodyPr>
          <a:lstStyle/>
          <a:p>
            <a:pPr algn="ctr">
              <a:lnSpc>
                <a:spcPct val="110000"/>
              </a:lnSpc>
              <a:spcBef>
                <a:spcPts val="0"/>
              </a:spcBef>
            </a:pPr>
            <a:r>
              <a:rPr lang="en-CH" sz="1000" kern="1000" spc="30" dirty="0">
                <a:latin typeface="Times" pitchFamily="2" charset="0"/>
                <a:cs typeface="Franklin Gothic Book"/>
              </a:rPr>
              <a:t>Web Page</a:t>
            </a:r>
          </a:p>
        </p:txBody>
      </p:sp>
      <p:grpSp>
        <p:nvGrpSpPr>
          <p:cNvPr id="71" name="Group 70">
            <a:extLst>
              <a:ext uri="{FF2B5EF4-FFF2-40B4-BE49-F238E27FC236}">
                <a16:creationId xmlns:a16="http://schemas.microsoft.com/office/drawing/2014/main" id="{40280116-558A-C810-37CE-508B0EFF8A24}"/>
              </a:ext>
            </a:extLst>
          </p:cNvPr>
          <p:cNvGrpSpPr/>
          <p:nvPr/>
        </p:nvGrpSpPr>
        <p:grpSpPr>
          <a:xfrm>
            <a:off x="1801951" y="3683928"/>
            <a:ext cx="432028" cy="231799"/>
            <a:chOff x="2383800" y="3212976"/>
            <a:chExt cx="523794" cy="260013"/>
          </a:xfrm>
        </p:grpSpPr>
        <p:sp>
          <p:nvSpPr>
            <p:cNvPr id="72" name="TextBox 71">
              <a:extLst>
                <a:ext uri="{FF2B5EF4-FFF2-40B4-BE49-F238E27FC236}">
                  <a16:creationId xmlns:a16="http://schemas.microsoft.com/office/drawing/2014/main" id="{27DBF791-533D-66B2-A4CF-970EB8219B6B}"/>
                </a:ext>
              </a:extLst>
            </p:cNvPr>
            <p:cNvSpPr txBox="1"/>
            <p:nvPr/>
          </p:nvSpPr>
          <p:spPr>
            <a:xfrm>
              <a:off x="2727219" y="3212976"/>
              <a:ext cx="180375" cy="216024"/>
            </a:xfrm>
            <a:prstGeom prst="rect">
              <a:avLst/>
            </a:prstGeom>
            <a:noFill/>
          </p:spPr>
          <p:txBody>
            <a:bodyPr wrap="none" lIns="0" tIns="0" rIns="0" bIns="0" rtlCol="0">
              <a:noAutofit/>
            </a:bodyPr>
            <a:lstStyle/>
            <a:p>
              <a:pPr>
                <a:lnSpc>
                  <a:spcPct val="110000"/>
                </a:lnSpc>
                <a:spcBef>
                  <a:spcPts val="0"/>
                </a:spcBef>
              </a:pPr>
              <a:r>
                <a:rPr lang="en-CH" sz="1400" kern="1000" spc="30" dirty="0">
                  <a:latin typeface="+mn-lt"/>
                  <a:cs typeface="Franklin Gothic Book"/>
                </a:rPr>
                <a:t>ca</a:t>
              </a:r>
            </a:p>
          </p:txBody>
        </p:sp>
        <p:pic>
          <p:nvPicPr>
            <p:cNvPr id="73" name="Picture 4">
              <a:extLst>
                <a:ext uri="{FF2B5EF4-FFF2-40B4-BE49-F238E27FC236}">
                  <a16:creationId xmlns:a16="http://schemas.microsoft.com/office/drawing/2014/main" id="{55EAC37D-65A7-CC7D-CC1E-220D5283B8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3800" y="3238413"/>
              <a:ext cx="235148" cy="234576"/>
            </a:xfrm>
            <a:prstGeom prst="rect">
              <a:avLst/>
            </a:prstGeom>
            <a:noFill/>
            <a:extLst>
              <a:ext uri="{909E8E84-426E-40DD-AFC4-6F175D3DCCD1}">
                <a14:hiddenFill xmlns:a14="http://schemas.microsoft.com/office/drawing/2010/main">
                  <a:solidFill>
                    <a:srgbClr val="FFFFFF"/>
                  </a:solidFill>
                </a14:hiddenFill>
              </a:ext>
            </a:extLst>
          </p:spPr>
        </p:pic>
      </p:grpSp>
      <p:sp>
        <p:nvSpPr>
          <p:cNvPr id="74" name="TextBox 73">
            <a:extLst>
              <a:ext uri="{FF2B5EF4-FFF2-40B4-BE49-F238E27FC236}">
                <a16:creationId xmlns:a16="http://schemas.microsoft.com/office/drawing/2014/main" id="{7187D9DF-2D50-8EA4-47AE-0A4B00C86B10}"/>
              </a:ext>
            </a:extLst>
          </p:cNvPr>
          <p:cNvSpPr txBox="1"/>
          <p:nvPr/>
        </p:nvSpPr>
        <p:spPr>
          <a:xfrm>
            <a:off x="2615896" y="2211710"/>
            <a:ext cx="731968" cy="184360"/>
          </a:xfrm>
          <a:prstGeom prst="rect">
            <a:avLst/>
          </a:prstGeom>
          <a:noFill/>
        </p:spPr>
        <p:txBody>
          <a:bodyPr wrap="none" lIns="0" tIns="0" rIns="0" bIns="0" rtlCol="0">
            <a:noAutofit/>
          </a:bodyPr>
          <a:lstStyle/>
          <a:p>
            <a:pPr>
              <a:lnSpc>
                <a:spcPct val="110000"/>
              </a:lnSpc>
              <a:spcBef>
                <a:spcPts val="0"/>
              </a:spcBef>
            </a:pPr>
            <a:r>
              <a:rPr lang="en-CH" sz="1200" kern="1000" spc="30" dirty="0">
                <a:latin typeface="+mn-lt"/>
                <a:cs typeface="Franklin Gothic Book"/>
              </a:rPr>
              <a:t>JS Library</a:t>
            </a:r>
          </a:p>
        </p:txBody>
      </p:sp>
      <p:pic>
        <p:nvPicPr>
          <p:cNvPr id="75" name="Picture 74">
            <a:extLst>
              <a:ext uri="{FF2B5EF4-FFF2-40B4-BE49-F238E27FC236}">
                <a16:creationId xmlns:a16="http://schemas.microsoft.com/office/drawing/2014/main" id="{B20D1D87-FEA4-8C37-86A2-4B87C31B5D4E}"/>
              </a:ext>
            </a:extLst>
          </p:cNvPr>
          <p:cNvPicPr>
            <a:picLocks noChangeAspect="1"/>
          </p:cNvPicPr>
          <p:nvPr/>
        </p:nvPicPr>
        <p:blipFill>
          <a:blip r:embed="rId5"/>
          <a:stretch>
            <a:fillRect/>
          </a:stretch>
        </p:blipFill>
        <p:spPr>
          <a:xfrm>
            <a:off x="1211065" y="2200102"/>
            <a:ext cx="192583" cy="192583"/>
          </a:xfrm>
          <a:prstGeom prst="rect">
            <a:avLst/>
          </a:prstGeom>
        </p:spPr>
      </p:pic>
      <p:pic>
        <p:nvPicPr>
          <p:cNvPr id="78" name="Picture 77">
            <a:extLst>
              <a:ext uri="{FF2B5EF4-FFF2-40B4-BE49-F238E27FC236}">
                <a16:creationId xmlns:a16="http://schemas.microsoft.com/office/drawing/2014/main" id="{192FFFE6-92D7-E918-27C7-F5FE09D6B423}"/>
              </a:ext>
            </a:extLst>
          </p:cNvPr>
          <p:cNvPicPr>
            <a:picLocks noChangeAspect="1"/>
          </p:cNvPicPr>
          <p:nvPr/>
        </p:nvPicPr>
        <p:blipFill>
          <a:blip r:embed="rId5"/>
          <a:stretch>
            <a:fillRect/>
          </a:stretch>
        </p:blipFill>
        <p:spPr>
          <a:xfrm>
            <a:off x="1211065" y="3243263"/>
            <a:ext cx="192583" cy="192583"/>
          </a:xfrm>
          <a:prstGeom prst="rect">
            <a:avLst/>
          </a:prstGeom>
        </p:spPr>
      </p:pic>
      <p:sp>
        <p:nvSpPr>
          <p:cNvPr id="79" name="TextBox 78">
            <a:extLst>
              <a:ext uri="{FF2B5EF4-FFF2-40B4-BE49-F238E27FC236}">
                <a16:creationId xmlns:a16="http://schemas.microsoft.com/office/drawing/2014/main" id="{2732B31D-CC3A-4C53-3207-DF197D83BD2C}"/>
              </a:ext>
            </a:extLst>
          </p:cNvPr>
          <p:cNvSpPr txBox="1"/>
          <p:nvPr/>
        </p:nvSpPr>
        <p:spPr>
          <a:xfrm>
            <a:off x="1648574" y="1995686"/>
            <a:ext cx="786726" cy="169369"/>
          </a:xfrm>
          <a:prstGeom prst="rect">
            <a:avLst/>
          </a:prstGeom>
          <a:solidFill>
            <a:schemeClr val="accent3">
              <a:lumMod val="40000"/>
              <a:lumOff val="60000"/>
            </a:schemeClr>
          </a:solidFill>
        </p:spPr>
        <p:txBody>
          <a:bodyPr wrap="square" lIns="0" tIns="0" rIns="0" bIns="0" rtlCol="0" anchor="ctr" anchorCtr="0">
            <a:noAutofit/>
          </a:bodyPr>
          <a:lstStyle/>
          <a:p>
            <a:pPr algn="ctr">
              <a:lnSpc>
                <a:spcPct val="110000"/>
              </a:lnSpc>
              <a:spcBef>
                <a:spcPts val="0"/>
              </a:spcBef>
            </a:pPr>
            <a:r>
              <a:rPr lang="en-CH" sz="800" kern="1000" spc="30" dirty="0">
                <a:latin typeface="Times" pitchFamily="2" charset="0"/>
                <a:cs typeface="Franklin Gothic Book"/>
              </a:rPr>
              <a:t>Intelligence</a:t>
            </a:r>
          </a:p>
        </p:txBody>
      </p:sp>
      <p:sp>
        <p:nvSpPr>
          <p:cNvPr id="81" name="TextBox 80">
            <a:extLst>
              <a:ext uri="{FF2B5EF4-FFF2-40B4-BE49-F238E27FC236}">
                <a16:creationId xmlns:a16="http://schemas.microsoft.com/office/drawing/2014/main" id="{37459894-D3CA-80B5-8348-7AE9FDFBD76E}"/>
              </a:ext>
            </a:extLst>
          </p:cNvPr>
          <p:cNvSpPr txBox="1"/>
          <p:nvPr/>
        </p:nvSpPr>
        <p:spPr>
          <a:xfrm>
            <a:off x="1648574" y="2211710"/>
            <a:ext cx="786726" cy="169369"/>
          </a:xfrm>
          <a:prstGeom prst="rect">
            <a:avLst/>
          </a:prstGeom>
          <a:solidFill>
            <a:schemeClr val="bg2">
              <a:lumMod val="60000"/>
              <a:lumOff val="40000"/>
            </a:schemeClr>
          </a:solidFill>
        </p:spPr>
        <p:txBody>
          <a:bodyPr wrap="square" lIns="0" tIns="0" rIns="0" bIns="0" rtlCol="0" anchor="ctr" anchorCtr="0">
            <a:noAutofit/>
          </a:bodyPr>
          <a:lstStyle/>
          <a:p>
            <a:pPr algn="ctr">
              <a:lnSpc>
                <a:spcPct val="110000"/>
              </a:lnSpc>
              <a:spcBef>
                <a:spcPts val="0"/>
              </a:spcBef>
            </a:pPr>
            <a:r>
              <a:rPr lang="en-CH" sz="800" kern="1000" spc="30" dirty="0">
                <a:latin typeface="Times" pitchFamily="2" charset="0"/>
                <a:cs typeface="Franklin Gothic Book"/>
              </a:rPr>
              <a:t>Wica-JS</a:t>
            </a:r>
          </a:p>
        </p:txBody>
      </p:sp>
      <p:sp>
        <p:nvSpPr>
          <p:cNvPr id="82" name="TextBox 81">
            <a:extLst>
              <a:ext uri="{FF2B5EF4-FFF2-40B4-BE49-F238E27FC236}">
                <a16:creationId xmlns:a16="http://schemas.microsoft.com/office/drawing/2014/main" id="{5323D11C-34BD-907B-D250-73054523EA61}"/>
              </a:ext>
            </a:extLst>
          </p:cNvPr>
          <p:cNvSpPr txBox="1"/>
          <p:nvPr/>
        </p:nvSpPr>
        <p:spPr>
          <a:xfrm>
            <a:off x="2130265" y="2571750"/>
            <a:ext cx="1721655" cy="184360"/>
          </a:xfrm>
          <a:prstGeom prst="rect">
            <a:avLst/>
          </a:prstGeom>
          <a:noFill/>
        </p:spPr>
        <p:txBody>
          <a:bodyPr wrap="none" lIns="0" tIns="0" rIns="0" bIns="0" rtlCol="0">
            <a:noAutofit/>
          </a:bodyPr>
          <a:lstStyle/>
          <a:p>
            <a:pPr>
              <a:lnSpc>
                <a:spcPct val="110000"/>
              </a:lnSpc>
              <a:spcBef>
                <a:spcPts val="0"/>
              </a:spcBef>
            </a:pPr>
            <a:r>
              <a:rPr lang="en-CH" sz="1200" kern="1000" spc="30" dirty="0">
                <a:latin typeface="+mn-lt"/>
                <a:cs typeface="Franklin Gothic Book"/>
              </a:rPr>
              <a:t>Server-Sent Event stream</a:t>
            </a:r>
          </a:p>
        </p:txBody>
      </p:sp>
      <p:sp>
        <p:nvSpPr>
          <p:cNvPr id="2" name="Rounded Rectangular Callout 1">
            <a:extLst>
              <a:ext uri="{FF2B5EF4-FFF2-40B4-BE49-F238E27FC236}">
                <a16:creationId xmlns:a16="http://schemas.microsoft.com/office/drawing/2014/main" id="{1D30184C-08D3-0C83-94F8-AE5813ED62E6}"/>
              </a:ext>
            </a:extLst>
          </p:cNvPr>
          <p:cNvSpPr/>
          <p:nvPr/>
        </p:nvSpPr>
        <p:spPr bwMode="auto">
          <a:xfrm>
            <a:off x="2668955" y="1277111"/>
            <a:ext cx="1106525" cy="544400"/>
          </a:xfrm>
          <a:prstGeom prst="wedgeRoundRectCallout">
            <a:avLst>
              <a:gd name="adj1" fmla="val -77371"/>
              <a:gd name="adj2" fmla="val 93229"/>
              <a:gd name="adj3" fmla="val 16667"/>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lang="en-CH" sz="1000" dirty="0">
                <a:latin typeface="Times" charset="0"/>
              </a:rPr>
              <a:t>BYOI</a:t>
            </a:r>
          </a:p>
          <a:p>
            <a:pPr algn="ctr">
              <a:spcBef>
                <a:spcPct val="0"/>
              </a:spcBef>
            </a:pPr>
            <a:r>
              <a:rPr lang="en-CH" sz="1000" i="1" dirty="0">
                <a:latin typeface="Times" charset="0"/>
              </a:rPr>
              <a:t>“Bring your own intelligence”</a:t>
            </a:r>
          </a:p>
        </p:txBody>
      </p:sp>
    </p:spTree>
    <p:extLst>
      <p:ext uri="{BB962C8B-B14F-4D97-AF65-F5344CB8AC3E}">
        <p14:creationId xmlns:p14="http://schemas.microsoft.com/office/powerpoint/2010/main" val="227181924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animBg="1"/>
      <p:bldP spid="67" grpId="0" animBg="1"/>
      <p:bldP spid="70" grpId="0" animBg="1"/>
      <p:bldP spid="74" grpId="0"/>
      <p:bldP spid="79" grpId="0" animBg="1"/>
      <p:bldP spid="81" grpId="0" animBg="1"/>
      <p:bldP spid="82" grpId="0"/>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589EB6-1CC8-95B8-90ED-F3F8B5A95A9F}"/>
              </a:ext>
            </a:extLst>
          </p:cNvPr>
          <p:cNvSpPr>
            <a:spLocks noGrp="1"/>
          </p:cNvSpPr>
          <p:nvPr>
            <p:ph type="title"/>
          </p:nvPr>
        </p:nvSpPr>
        <p:spPr>
          <a:xfrm>
            <a:off x="2077211" y="216000"/>
            <a:ext cx="5879165" cy="381375"/>
          </a:xfrm>
        </p:spPr>
        <p:txBody>
          <a:bodyPr/>
          <a:lstStyle/>
          <a:p>
            <a:r>
              <a:rPr lang="en-CH" dirty="0"/>
              <a:t>Sunset on Desktop Client Applications</a:t>
            </a:r>
          </a:p>
        </p:txBody>
      </p:sp>
      <p:sp>
        <p:nvSpPr>
          <p:cNvPr id="4" name="Slide Number Placeholder 3">
            <a:extLst>
              <a:ext uri="{FF2B5EF4-FFF2-40B4-BE49-F238E27FC236}">
                <a16:creationId xmlns:a16="http://schemas.microsoft.com/office/drawing/2014/main" id="{3A5D3AA4-799C-ED3A-9772-5AEB77A56C4D}"/>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3</a:t>
            </a:fld>
            <a:endParaRPr lang="de-DE" dirty="0"/>
          </a:p>
        </p:txBody>
      </p:sp>
      <p:sp>
        <p:nvSpPr>
          <p:cNvPr id="11" name="Inhaltsplatzhalter 1">
            <a:extLst>
              <a:ext uri="{FF2B5EF4-FFF2-40B4-BE49-F238E27FC236}">
                <a16:creationId xmlns:a16="http://schemas.microsoft.com/office/drawing/2014/main" id="{230C0D83-2A65-AA02-14A8-9323EB6ACB72}"/>
              </a:ext>
            </a:extLst>
          </p:cNvPr>
          <p:cNvSpPr txBox="1">
            <a:spLocks/>
          </p:cNvSpPr>
          <p:nvPr/>
        </p:nvSpPr>
        <p:spPr>
          <a:xfrm>
            <a:off x="4453092" y="4659982"/>
            <a:ext cx="3503284" cy="340419"/>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400" kern="1000" dirty="0">
                <a:solidFill>
                  <a:srgbClr val="686868"/>
                </a:solidFill>
                <a:latin typeface="+mj-lt"/>
                <a:ea typeface="+mj-ea"/>
                <a:cs typeface="+mj-cs"/>
              </a:rPr>
              <a:t>…we loved you, but is it time to move on ? </a:t>
            </a:r>
            <a:endParaRPr lang="en-GB" sz="1600" kern="1000" dirty="0">
              <a:solidFill>
                <a:srgbClr val="686868"/>
              </a:solidFill>
              <a:latin typeface="+mj-lt"/>
              <a:ea typeface="+mj-ea"/>
              <a:cs typeface="+mj-cs"/>
            </a:endParaRPr>
          </a:p>
        </p:txBody>
      </p:sp>
      <p:pic>
        <p:nvPicPr>
          <p:cNvPr id="17" name="Picture 16" descr="Sunset by the beach">
            <a:extLst>
              <a:ext uri="{FF2B5EF4-FFF2-40B4-BE49-F238E27FC236}">
                <a16:creationId xmlns:a16="http://schemas.microsoft.com/office/drawing/2014/main" id="{2694B519-408D-C0E1-3ACB-B9F4028B6095}"/>
              </a:ext>
            </a:extLst>
          </p:cNvPr>
          <p:cNvPicPr>
            <a:picLocks noChangeAspect="1"/>
          </p:cNvPicPr>
          <p:nvPr/>
        </p:nvPicPr>
        <p:blipFill>
          <a:blip r:embed="rId3"/>
          <a:stretch>
            <a:fillRect/>
          </a:stretch>
        </p:blipFill>
        <p:spPr>
          <a:xfrm>
            <a:off x="1043608" y="699542"/>
            <a:ext cx="6840760" cy="3915899"/>
          </a:xfrm>
          <a:prstGeom prst="rect">
            <a:avLst/>
          </a:prstGeom>
        </p:spPr>
      </p:pic>
    </p:spTree>
    <p:extLst>
      <p:ext uri="{BB962C8B-B14F-4D97-AF65-F5344CB8AC3E}">
        <p14:creationId xmlns:p14="http://schemas.microsoft.com/office/powerpoint/2010/main" val="154190641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A6F8C6-BE35-06EF-D291-B3CE415959D9}"/>
              </a:ext>
            </a:extLst>
          </p:cNvPr>
          <p:cNvSpPr>
            <a:spLocks noGrp="1"/>
          </p:cNvSpPr>
          <p:nvPr>
            <p:ph type="title"/>
          </p:nvPr>
        </p:nvSpPr>
        <p:spPr>
          <a:xfrm>
            <a:off x="2077210" y="216000"/>
            <a:ext cx="6704843" cy="381375"/>
          </a:xfrm>
        </p:spPr>
        <p:txBody>
          <a:bodyPr/>
          <a:lstStyle/>
          <a:p>
            <a:r>
              <a:rPr lang="en-CH" dirty="0"/>
              <a:t>Desktop Client Applications – wtf ?</a:t>
            </a:r>
          </a:p>
        </p:txBody>
      </p:sp>
      <p:sp>
        <p:nvSpPr>
          <p:cNvPr id="4" name="Slide Number Placeholder 3">
            <a:extLst>
              <a:ext uri="{FF2B5EF4-FFF2-40B4-BE49-F238E27FC236}">
                <a16:creationId xmlns:a16="http://schemas.microsoft.com/office/drawing/2014/main" id="{B1E93447-5BAD-9B43-A503-A570AB468DD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4</a:t>
            </a:fld>
            <a:endParaRPr lang="de-DE" dirty="0"/>
          </a:p>
        </p:txBody>
      </p:sp>
      <p:grpSp>
        <p:nvGrpSpPr>
          <p:cNvPr id="23" name="Group 22">
            <a:extLst>
              <a:ext uri="{FF2B5EF4-FFF2-40B4-BE49-F238E27FC236}">
                <a16:creationId xmlns:a16="http://schemas.microsoft.com/office/drawing/2014/main" id="{67CEF145-9016-F6E0-5DCF-AB59B152D528}"/>
              </a:ext>
            </a:extLst>
          </p:cNvPr>
          <p:cNvGrpSpPr>
            <a:grpSpLocks noChangeAspect="1"/>
          </p:cNvGrpSpPr>
          <p:nvPr/>
        </p:nvGrpSpPr>
        <p:grpSpPr>
          <a:xfrm>
            <a:off x="1045950" y="1491630"/>
            <a:ext cx="2635683" cy="2724069"/>
            <a:chOff x="5639538" y="3094862"/>
            <a:chExt cx="2808220" cy="3213105"/>
          </a:xfrm>
        </p:grpSpPr>
        <p:sp>
          <p:nvSpPr>
            <p:cNvPr id="24" name="TextBox 23">
              <a:extLst>
                <a:ext uri="{FF2B5EF4-FFF2-40B4-BE49-F238E27FC236}">
                  <a16:creationId xmlns:a16="http://schemas.microsoft.com/office/drawing/2014/main" id="{70E3AC93-F96F-C265-5460-60D7FDD8F08C}"/>
                </a:ext>
              </a:extLst>
            </p:cNvPr>
            <p:cNvSpPr txBox="1"/>
            <p:nvPr/>
          </p:nvSpPr>
          <p:spPr>
            <a:xfrm>
              <a:off x="7389850" y="3847789"/>
              <a:ext cx="914400" cy="269780"/>
            </a:xfrm>
            <a:prstGeom prst="rect">
              <a:avLst/>
            </a:prstGeom>
            <a:noFill/>
          </p:spPr>
          <p:txBody>
            <a:bodyPr wrap="none" lIns="0" tIns="0" rIns="0" bIns="0" rtlCol="0">
              <a:noAutofit/>
            </a:bodyPr>
            <a:lstStyle>
              <a:defPPr>
                <a:defRPr lang="de-CH"/>
              </a:defPPr>
              <a:lvl1pPr>
                <a:lnSpc>
                  <a:spcPct val="110000"/>
                </a:lnSpc>
                <a:spcBef>
                  <a:spcPts val="0"/>
                </a:spcBef>
                <a:defRPr sz="1200" kern="1000" spc="30">
                  <a:latin typeface="+mn-lt"/>
                  <a:cs typeface="Franklin Gothic Book"/>
                </a:defRPr>
              </a:lvl1pPr>
            </a:lstStyle>
            <a:p>
              <a:r>
                <a:rPr lang="en-CH" sz="1000" dirty="0"/>
                <a:t>caQtDm</a:t>
              </a:r>
            </a:p>
          </p:txBody>
        </p:sp>
        <p:sp>
          <p:nvSpPr>
            <p:cNvPr id="25" name="TextBox 24">
              <a:extLst>
                <a:ext uri="{FF2B5EF4-FFF2-40B4-BE49-F238E27FC236}">
                  <a16:creationId xmlns:a16="http://schemas.microsoft.com/office/drawing/2014/main" id="{2EA4742A-06AE-07EA-BEE9-B10247A82A07}"/>
                </a:ext>
              </a:extLst>
            </p:cNvPr>
            <p:cNvSpPr txBox="1"/>
            <p:nvPr/>
          </p:nvSpPr>
          <p:spPr>
            <a:xfrm>
              <a:off x="7370018" y="4694199"/>
              <a:ext cx="1077740" cy="616968"/>
            </a:xfrm>
            <a:prstGeom prst="rect">
              <a:avLst/>
            </a:prstGeom>
            <a:noFill/>
          </p:spPr>
          <p:txBody>
            <a:bodyPr wrap="none" lIns="0" tIns="0" rIns="0" bIns="0" rtlCol="0">
              <a:noAutofit/>
            </a:bodyPr>
            <a:lstStyle/>
            <a:p>
              <a:pPr>
                <a:lnSpc>
                  <a:spcPct val="110000"/>
                </a:lnSpc>
                <a:spcBef>
                  <a:spcPts val="0"/>
                </a:spcBef>
              </a:pPr>
              <a:r>
                <a:rPr lang="en-GB" sz="1000" kern="1000" spc="30" dirty="0">
                  <a:latin typeface="+mn-lt"/>
                  <a:cs typeface="Franklin Gothic Book"/>
                </a:rPr>
                <a:t>e</a:t>
              </a:r>
              <a:r>
                <a:rPr lang="en-CH" sz="1000" kern="1000" spc="30" dirty="0">
                  <a:latin typeface="+mn-lt"/>
                  <a:cs typeface="Franklin Gothic Book"/>
                </a:rPr>
                <a:t>g VME, IFC,</a:t>
              </a:r>
              <a:br>
                <a:rPr lang="en-CH" sz="1000" kern="1000" spc="30" dirty="0">
                  <a:latin typeface="+mn-lt"/>
                  <a:cs typeface="Franklin Gothic Book"/>
                </a:rPr>
              </a:br>
              <a:r>
                <a:rPr lang="en-CH" sz="1000" kern="1000" spc="30" dirty="0">
                  <a:latin typeface="+mn-lt"/>
                  <a:cs typeface="Franklin Gothic Book"/>
                </a:rPr>
                <a:t>compact PCI,</a:t>
              </a:r>
            </a:p>
            <a:p>
              <a:pPr>
                <a:lnSpc>
                  <a:spcPct val="110000"/>
                </a:lnSpc>
                <a:spcBef>
                  <a:spcPts val="0"/>
                </a:spcBef>
              </a:pPr>
              <a:r>
                <a:rPr lang="en-CH" sz="1000" kern="1000" spc="30" dirty="0">
                  <a:latin typeface="+mn-lt"/>
                  <a:cs typeface="Franklin Gothic Book"/>
                </a:rPr>
                <a:t>SoftIOCs</a:t>
              </a:r>
            </a:p>
          </p:txBody>
        </p:sp>
        <p:pic>
          <p:nvPicPr>
            <p:cNvPr id="26" name="Picture 4">
              <a:extLst>
                <a:ext uri="{FF2B5EF4-FFF2-40B4-BE49-F238E27FC236}">
                  <a16:creationId xmlns:a16="http://schemas.microsoft.com/office/drawing/2014/main" id="{444FC63B-29AB-0E48-1A0B-C0C76B366B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3828" y="3810407"/>
              <a:ext cx="311731" cy="31173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004F2B53-AC9E-826A-9024-51230CAAA5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9175" y="4885839"/>
              <a:ext cx="311731" cy="311731"/>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05F715F3-7E89-9294-AD1C-950F3B465D1E}"/>
                </a:ext>
              </a:extLst>
            </p:cNvPr>
            <p:cNvGrpSpPr/>
            <p:nvPr/>
          </p:nvGrpSpPr>
          <p:grpSpPr>
            <a:xfrm>
              <a:off x="5639538" y="3094862"/>
              <a:ext cx="2308169" cy="3213105"/>
              <a:chOff x="5639538" y="3094862"/>
              <a:chExt cx="2308169" cy="3213105"/>
            </a:xfrm>
          </p:grpSpPr>
          <p:grpSp>
            <p:nvGrpSpPr>
              <p:cNvPr id="29" name="Group 28">
                <a:extLst>
                  <a:ext uri="{FF2B5EF4-FFF2-40B4-BE49-F238E27FC236}">
                    <a16:creationId xmlns:a16="http://schemas.microsoft.com/office/drawing/2014/main" id="{A67E531D-515F-CB66-741D-7A5A10D32D58}"/>
                  </a:ext>
                </a:extLst>
              </p:cNvPr>
              <p:cNvGrpSpPr/>
              <p:nvPr/>
            </p:nvGrpSpPr>
            <p:grpSpPr>
              <a:xfrm>
                <a:off x="5639538" y="3094862"/>
                <a:ext cx="2308169" cy="3213105"/>
                <a:chOff x="893300" y="2327459"/>
                <a:chExt cx="2308169" cy="3213105"/>
              </a:xfrm>
            </p:grpSpPr>
            <p:sp>
              <p:nvSpPr>
                <p:cNvPr id="31" name="Rectangle 30">
                  <a:extLst>
                    <a:ext uri="{FF2B5EF4-FFF2-40B4-BE49-F238E27FC236}">
                      <a16:creationId xmlns:a16="http://schemas.microsoft.com/office/drawing/2014/main" id="{A1E76F54-BBA1-E290-8CB2-ABFA3D753A2C}"/>
                    </a:ext>
                  </a:extLst>
                </p:cNvPr>
                <p:cNvSpPr/>
                <p:nvPr/>
              </p:nvSpPr>
              <p:spPr bwMode="auto">
                <a:xfrm>
                  <a:off x="1620842" y="3706531"/>
                  <a:ext cx="914400" cy="1116897"/>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algn="ctr">
                    <a:spcBef>
                      <a:spcPct val="0"/>
                    </a:spcBef>
                  </a:pPr>
                  <a:r>
                    <a:rPr lang="en-CH" sz="1000">
                      <a:latin typeface="Times" pitchFamily="2" charset="0"/>
                    </a:rPr>
                    <a:t>EPICS IOCs</a:t>
                  </a:r>
                </a:p>
              </p:txBody>
            </p:sp>
            <p:sp>
              <p:nvSpPr>
                <p:cNvPr id="32" name="Oval 31">
                  <a:extLst>
                    <a:ext uri="{FF2B5EF4-FFF2-40B4-BE49-F238E27FC236}">
                      <a16:creationId xmlns:a16="http://schemas.microsoft.com/office/drawing/2014/main" id="{05BFC85A-AA57-67DC-2B63-77C29B17F2CC}"/>
                    </a:ext>
                  </a:extLst>
                </p:cNvPr>
                <p:cNvSpPr/>
                <p:nvPr/>
              </p:nvSpPr>
              <p:spPr bwMode="auto">
                <a:xfrm>
                  <a:off x="893300" y="5205866"/>
                  <a:ext cx="1049881" cy="330834"/>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000">
                      <a:latin typeface="Times" pitchFamily="2" charset="0"/>
                    </a:rPr>
                    <a:t>Sensors</a:t>
                  </a:r>
                </a:p>
              </p:txBody>
            </p:sp>
            <p:sp>
              <p:nvSpPr>
                <p:cNvPr id="33" name="Rectangle 32">
                  <a:extLst>
                    <a:ext uri="{FF2B5EF4-FFF2-40B4-BE49-F238E27FC236}">
                      <a16:creationId xmlns:a16="http://schemas.microsoft.com/office/drawing/2014/main" id="{CF264B3E-9FED-6E5C-7D06-6096F8070B9C}"/>
                    </a:ext>
                  </a:extLst>
                </p:cNvPr>
                <p:cNvSpPr>
                  <a:spLocks noChangeAspect="1"/>
                </p:cNvSpPr>
                <p:nvPr/>
              </p:nvSpPr>
              <p:spPr bwMode="auto">
                <a:xfrm>
                  <a:off x="1620842" y="2993698"/>
                  <a:ext cx="914400" cy="410344"/>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000" dirty="0">
                      <a:latin typeface="Times" pitchFamily="2" charset="0"/>
                    </a:rPr>
                    <a:t>Display Panel</a:t>
                  </a:r>
                </a:p>
              </p:txBody>
            </p:sp>
            <p:sp>
              <p:nvSpPr>
                <p:cNvPr id="34" name="Oval 33">
                  <a:extLst>
                    <a:ext uri="{FF2B5EF4-FFF2-40B4-BE49-F238E27FC236}">
                      <a16:creationId xmlns:a16="http://schemas.microsoft.com/office/drawing/2014/main" id="{09FDBDE4-3F81-EC1C-FB87-2C07B6E1083F}"/>
                    </a:ext>
                  </a:extLst>
                </p:cNvPr>
                <p:cNvSpPr/>
                <p:nvPr/>
              </p:nvSpPr>
              <p:spPr bwMode="auto">
                <a:xfrm>
                  <a:off x="2123728" y="5209730"/>
                  <a:ext cx="1077741" cy="330834"/>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000">
                      <a:latin typeface="Times" pitchFamily="2" charset="0"/>
                    </a:rPr>
                    <a:t>Actuators</a:t>
                  </a:r>
                </a:p>
              </p:txBody>
            </p:sp>
            <p:pic>
              <p:nvPicPr>
                <p:cNvPr id="35" name="Graphic 34" descr="User with solid fill">
                  <a:extLst>
                    <a:ext uri="{FF2B5EF4-FFF2-40B4-BE49-F238E27FC236}">
                      <a16:creationId xmlns:a16="http://schemas.microsoft.com/office/drawing/2014/main" id="{735FA083-0C53-7436-542A-A674E7850C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7444" y="2327459"/>
                  <a:ext cx="421195" cy="421195"/>
                </a:xfrm>
                <a:prstGeom prst="rect">
                  <a:avLst/>
                </a:prstGeom>
              </p:spPr>
            </p:pic>
            <p:sp>
              <p:nvSpPr>
                <p:cNvPr id="36" name="Line 15">
                  <a:extLst>
                    <a:ext uri="{FF2B5EF4-FFF2-40B4-BE49-F238E27FC236}">
                      <a16:creationId xmlns:a16="http://schemas.microsoft.com/office/drawing/2014/main" id="{B8F255F6-CCD6-A519-BBFE-45A16699FEFF}"/>
                    </a:ext>
                  </a:extLst>
                </p:cNvPr>
                <p:cNvSpPr>
                  <a:spLocks noChangeShapeType="1"/>
                </p:cNvSpPr>
                <p:nvPr/>
              </p:nvSpPr>
              <p:spPr bwMode="auto">
                <a:xfrm flipV="1">
                  <a:off x="2078042" y="3404042"/>
                  <a:ext cx="0" cy="304050"/>
                </a:xfrm>
                <a:prstGeom prst="line">
                  <a:avLst/>
                </a:prstGeom>
                <a:noFill/>
                <a:ln w="25400">
                  <a:solidFill>
                    <a:schemeClr val="accent1"/>
                  </a:solidFill>
                  <a:round/>
                  <a:headEnd type="none" w="med" len="med"/>
                  <a:tailEnd/>
                </a:ln>
                <a:extLst>
                  <a:ext uri="{909E8E84-426E-40dd-AFC4-6F175D3DCCD1}">
                    <a14:hiddenFill xmlns="" xmlns:a14="http://schemas.microsoft.com/office/drawing/2010/main">
                      <a:noFill/>
                    </a14:hiddenFill>
                  </a:ext>
                </a:extLst>
              </p:spPr>
              <p:txBody>
                <a:bodyPr wrap="none" lIns="85533" tIns="42766" rIns="85533" bIns="42766" anchor="ctr"/>
                <a:lstStyle/>
                <a:p>
                  <a:endParaRPr lang="de-DE" sz="1000">
                    <a:latin typeface="Times" pitchFamily="2" charset="0"/>
                  </a:endParaRPr>
                </a:p>
              </p:txBody>
            </p:sp>
            <p:sp>
              <p:nvSpPr>
                <p:cNvPr id="37" name="Line 15">
                  <a:extLst>
                    <a:ext uri="{FF2B5EF4-FFF2-40B4-BE49-F238E27FC236}">
                      <a16:creationId xmlns:a16="http://schemas.microsoft.com/office/drawing/2014/main" id="{F84053B5-B74B-7898-948C-DE5358534112}"/>
                    </a:ext>
                  </a:extLst>
                </p:cNvPr>
                <p:cNvSpPr>
                  <a:spLocks noChangeShapeType="1"/>
                </p:cNvSpPr>
                <p:nvPr/>
              </p:nvSpPr>
              <p:spPr bwMode="auto">
                <a:xfrm flipV="1">
                  <a:off x="2078042" y="2689648"/>
                  <a:ext cx="0" cy="304050"/>
                </a:xfrm>
                <a:prstGeom prst="line">
                  <a:avLst/>
                </a:prstGeom>
                <a:noFill/>
                <a:ln w="25400">
                  <a:solidFill>
                    <a:schemeClr val="accent1"/>
                  </a:solidFill>
                  <a:round/>
                  <a:headEnd type="none" w="med" len="med"/>
                  <a:tailEnd/>
                </a:ln>
                <a:extLst>
                  <a:ext uri="{909E8E84-426E-40dd-AFC4-6F175D3DCCD1}">
                    <a14:hiddenFill xmlns="" xmlns:a14="http://schemas.microsoft.com/office/drawing/2010/main">
                      <a:noFill/>
                    </a14:hiddenFill>
                  </a:ext>
                </a:extLst>
              </p:spPr>
              <p:txBody>
                <a:bodyPr wrap="none" lIns="85533" tIns="42766" rIns="85533" bIns="42766" anchor="ctr"/>
                <a:lstStyle/>
                <a:p>
                  <a:endParaRPr lang="de-DE" sz="1000">
                    <a:latin typeface="Times" pitchFamily="2" charset="0"/>
                  </a:endParaRPr>
                </a:p>
              </p:txBody>
            </p:sp>
            <p:sp>
              <p:nvSpPr>
                <p:cNvPr id="38" name="Line 15">
                  <a:extLst>
                    <a:ext uri="{FF2B5EF4-FFF2-40B4-BE49-F238E27FC236}">
                      <a16:creationId xmlns:a16="http://schemas.microsoft.com/office/drawing/2014/main" id="{E0C75A62-2252-D334-10B0-2D5AC34DF5FF}"/>
                    </a:ext>
                  </a:extLst>
                </p:cNvPr>
                <p:cNvSpPr>
                  <a:spLocks noChangeShapeType="1"/>
                </p:cNvSpPr>
                <p:nvPr/>
              </p:nvSpPr>
              <p:spPr bwMode="auto">
                <a:xfrm flipV="1">
                  <a:off x="1547664" y="4823428"/>
                  <a:ext cx="216024" cy="382438"/>
                </a:xfrm>
                <a:prstGeom prst="line">
                  <a:avLst/>
                </a:prstGeom>
                <a:noFill/>
                <a:ln w="25400">
                  <a:solidFill>
                    <a:schemeClr val="accent1"/>
                  </a:solidFill>
                  <a:round/>
                  <a:headEnd type="none" w="med" len="med"/>
                  <a:tailEnd/>
                </a:ln>
                <a:extLst>
                  <a:ext uri="{909E8E84-426E-40dd-AFC4-6F175D3DCCD1}">
                    <a14:hiddenFill xmlns="" xmlns:a14="http://schemas.microsoft.com/office/drawing/2010/main">
                      <a:noFill/>
                    </a14:hiddenFill>
                  </a:ext>
                </a:extLst>
              </p:spPr>
              <p:txBody>
                <a:bodyPr wrap="none" lIns="85533" tIns="42766" rIns="85533" bIns="42766" anchor="ctr"/>
                <a:lstStyle/>
                <a:p>
                  <a:endParaRPr lang="de-DE" sz="1000">
                    <a:latin typeface="Times" pitchFamily="2" charset="0"/>
                  </a:endParaRPr>
                </a:p>
              </p:txBody>
            </p:sp>
            <p:sp>
              <p:nvSpPr>
                <p:cNvPr id="39" name="Line 15">
                  <a:extLst>
                    <a:ext uri="{FF2B5EF4-FFF2-40B4-BE49-F238E27FC236}">
                      <a16:creationId xmlns:a16="http://schemas.microsoft.com/office/drawing/2014/main" id="{CE0A3287-C138-B387-CE7B-96646D66D7F3}"/>
                    </a:ext>
                  </a:extLst>
                </p:cNvPr>
                <p:cNvSpPr>
                  <a:spLocks noChangeShapeType="1"/>
                </p:cNvSpPr>
                <p:nvPr/>
              </p:nvSpPr>
              <p:spPr bwMode="auto">
                <a:xfrm flipH="1" flipV="1">
                  <a:off x="2385953" y="4825988"/>
                  <a:ext cx="144543" cy="379878"/>
                </a:xfrm>
                <a:prstGeom prst="line">
                  <a:avLst/>
                </a:prstGeom>
                <a:noFill/>
                <a:ln w="25400">
                  <a:solidFill>
                    <a:schemeClr val="accent1"/>
                  </a:solidFill>
                  <a:round/>
                  <a:headEnd type="none" w="med" len="med"/>
                  <a:tailEnd/>
                </a:ln>
                <a:extLst>
                  <a:ext uri="{909E8E84-426E-40dd-AFC4-6F175D3DCCD1}">
                    <a14:hiddenFill xmlns="" xmlns:a14="http://schemas.microsoft.com/office/drawing/2010/main">
                      <a:noFill/>
                    </a14:hiddenFill>
                  </a:ext>
                </a:extLst>
              </p:spPr>
              <p:txBody>
                <a:bodyPr wrap="none" lIns="85533" tIns="42766" rIns="85533" bIns="42766" anchor="ctr"/>
                <a:lstStyle/>
                <a:p>
                  <a:endParaRPr lang="de-DE" sz="1000">
                    <a:latin typeface="Times" pitchFamily="2" charset="0"/>
                  </a:endParaRPr>
                </a:p>
              </p:txBody>
            </p:sp>
          </p:grpSp>
          <p:sp>
            <p:nvSpPr>
              <p:cNvPr id="30" name="TextBox 29">
                <a:extLst>
                  <a:ext uri="{FF2B5EF4-FFF2-40B4-BE49-F238E27FC236}">
                    <a16:creationId xmlns:a16="http://schemas.microsoft.com/office/drawing/2014/main" id="{CDF8EA34-D249-64C0-F621-FA73365D6091}"/>
                  </a:ext>
                </a:extLst>
              </p:cNvPr>
              <p:cNvSpPr txBox="1"/>
              <p:nvPr/>
            </p:nvSpPr>
            <p:spPr>
              <a:xfrm>
                <a:off x="6436595" y="4777178"/>
                <a:ext cx="770906" cy="339635"/>
              </a:xfrm>
              <a:prstGeom prst="rect">
                <a:avLst/>
              </a:prstGeom>
              <a:solidFill>
                <a:schemeClr val="bg2">
                  <a:lumMod val="60000"/>
                  <a:lumOff val="40000"/>
                </a:schemeClr>
              </a:solidFill>
            </p:spPr>
            <p:txBody>
              <a:bodyPr wrap="square" lIns="0" tIns="0" rIns="0" bIns="0" rtlCol="0" anchor="ctr" anchorCtr="0">
                <a:noAutofit/>
              </a:bodyPr>
              <a:lstStyle/>
              <a:p>
                <a:pPr algn="ctr">
                  <a:lnSpc>
                    <a:spcPct val="110000"/>
                  </a:lnSpc>
                  <a:spcBef>
                    <a:spcPts val="0"/>
                  </a:spcBef>
                </a:pPr>
                <a:r>
                  <a:rPr lang="en-CH" sz="1000" kern="1000" spc="30" dirty="0">
                    <a:latin typeface="Times" pitchFamily="2" charset="0"/>
                    <a:cs typeface="Franklin Gothic Book"/>
                  </a:rPr>
                  <a:t>Intelligence</a:t>
                </a:r>
              </a:p>
            </p:txBody>
          </p:sp>
        </p:grpSp>
      </p:grpSp>
      <p:sp>
        <p:nvSpPr>
          <p:cNvPr id="40" name="Inhaltsplatzhalter 1">
            <a:extLst>
              <a:ext uri="{FF2B5EF4-FFF2-40B4-BE49-F238E27FC236}">
                <a16:creationId xmlns:a16="http://schemas.microsoft.com/office/drawing/2014/main" id="{3859881E-B022-8911-1704-44E15828B9D4}"/>
              </a:ext>
            </a:extLst>
          </p:cNvPr>
          <p:cNvSpPr txBox="1">
            <a:spLocks/>
          </p:cNvSpPr>
          <p:nvPr/>
        </p:nvSpPr>
        <p:spPr>
          <a:xfrm>
            <a:off x="5141430" y="4299942"/>
            <a:ext cx="2598922" cy="393090"/>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400" i="1" kern="1000" dirty="0">
                <a:solidFill>
                  <a:srgbClr val="686868"/>
                </a:solidFill>
                <a:latin typeface="+mj-lt"/>
                <a:ea typeface="+mj-ea"/>
                <a:cs typeface="+mj-cs"/>
              </a:rPr>
              <a:t>Thin IOC / Fat GUI Client</a:t>
            </a:r>
          </a:p>
        </p:txBody>
      </p:sp>
      <p:sp>
        <p:nvSpPr>
          <p:cNvPr id="41" name="Inhaltsplatzhalter 1">
            <a:extLst>
              <a:ext uri="{FF2B5EF4-FFF2-40B4-BE49-F238E27FC236}">
                <a16:creationId xmlns:a16="http://schemas.microsoft.com/office/drawing/2014/main" id="{FB05130A-B40D-80B4-3ECB-9392EB24FD7E}"/>
              </a:ext>
            </a:extLst>
          </p:cNvPr>
          <p:cNvSpPr txBox="1">
            <a:spLocks/>
          </p:cNvSpPr>
          <p:nvPr/>
        </p:nvSpPr>
        <p:spPr>
          <a:xfrm>
            <a:off x="824172" y="4299942"/>
            <a:ext cx="2598922" cy="393090"/>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400" i="1" kern="1000" dirty="0">
                <a:solidFill>
                  <a:srgbClr val="686868"/>
                </a:solidFill>
                <a:latin typeface="+mj-lt"/>
                <a:ea typeface="+mj-ea"/>
                <a:cs typeface="+mj-cs"/>
              </a:rPr>
              <a:t>Fat IOC / Thin GUI Client</a:t>
            </a:r>
          </a:p>
        </p:txBody>
      </p:sp>
      <p:sp>
        <p:nvSpPr>
          <p:cNvPr id="60" name="Inhaltsplatzhalter 1">
            <a:extLst>
              <a:ext uri="{FF2B5EF4-FFF2-40B4-BE49-F238E27FC236}">
                <a16:creationId xmlns:a16="http://schemas.microsoft.com/office/drawing/2014/main" id="{77A128AB-9045-5961-B7A7-14C13E7F1D29}"/>
              </a:ext>
            </a:extLst>
          </p:cNvPr>
          <p:cNvSpPr txBox="1">
            <a:spLocks/>
          </p:cNvSpPr>
          <p:nvPr/>
        </p:nvSpPr>
        <p:spPr>
          <a:xfrm>
            <a:off x="965722" y="987574"/>
            <a:ext cx="3174230" cy="483575"/>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200" kern="1000" dirty="0">
                <a:solidFill>
                  <a:srgbClr val="686868"/>
                </a:solidFill>
                <a:latin typeface="+mj-lt"/>
                <a:ea typeface="+mj-ea"/>
                <a:cs typeface="+mj-cs"/>
              </a:rPr>
              <a:t>SLS and </a:t>
            </a:r>
            <a:r>
              <a:rPr lang="en-GB" sz="1200" kern="1000" dirty="0" err="1">
                <a:solidFill>
                  <a:srgbClr val="686868"/>
                </a:solidFill>
                <a:latin typeface="+mj-lt"/>
                <a:ea typeface="+mj-ea"/>
                <a:cs typeface="+mj-cs"/>
              </a:rPr>
              <a:t>SwissFEL</a:t>
            </a:r>
            <a:r>
              <a:rPr lang="en-GB" sz="1200" kern="1000" dirty="0">
                <a:solidFill>
                  <a:srgbClr val="686868"/>
                </a:solidFill>
                <a:latin typeface="+mj-lt"/>
                <a:ea typeface="+mj-ea"/>
                <a:cs typeface="+mj-cs"/>
              </a:rPr>
              <a:t> were designed from the start to use EPICS</a:t>
            </a:r>
          </a:p>
        </p:txBody>
      </p:sp>
      <p:sp>
        <p:nvSpPr>
          <p:cNvPr id="61" name="Inhaltsplatzhalter 1">
            <a:extLst>
              <a:ext uri="{FF2B5EF4-FFF2-40B4-BE49-F238E27FC236}">
                <a16:creationId xmlns:a16="http://schemas.microsoft.com/office/drawing/2014/main" id="{AECF1D5C-ABF3-8026-E4A9-CC3C38EBC59E}"/>
              </a:ext>
            </a:extLst>
          </p:cNvPr>
          <p:cNvSpPr txBox="1">
            <a:spLocks/>
          </p:cNvSpPr>
          <p:nvPr/>
        </p:nvSpPr>
        <p:spPr>
          <a:xfrm>
            <a:off x="4628302" y="987574"/>
            <a:ext cx="4264173" cy="510900"/>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200" kern="1000" dirty="0">
                <a:solidFill>
                  <a:srgbClr val="686868"/>
                </a:solidFill>
                <a:latin typeface="+mj-lt"/>
                <a:ea typeface="+mj-ea"/>
                <a:cs typeface="+mj-cs"/>
              </a:rPr>
              <a:t>HIPA and PROSCAN started with a different control system architecture (ACS) and were migrated to EPICS later</a:t>
            </a:r>
          </a:p>
        </p:txBody>
      </p:sp>
      <p:grpSp>
        <p:nvGrpSpPr>
          <p:cNvPr id="62" name="Group 61">
            <a:extLst>
              <a:ext uri="{FF2B5EF4-FFF2-40B4-BE49-F238E27FC236}">
                <a16:creationId xmlns:a16="http://schemas.microsoft.com/office/drawing/2014/main" id="{345F8DFD-67B7-F73B-CFDE-80F9602AE99E}"/>
              </a:ext>
            </a:extLst>
          </p:cNvPr>
          <p:cNvGrpSpPr>
            <a:grpSpLocks noChangeAspect="1"/>
          </p:cNvGrpSpPr>
          <p:nvPr/>
        </p:nvGrpSpPr>
        <p:grpSpPr>
          <a:xfrm>
            <a:off x="5227131" y="1491630"/>
            <a:ext cx="2551675" cy="2749013"/>
            <a:chOff x="5639538" y="3094862"/>
            <a:chExt cx="2817600" cy="3213105"/>
          </a:xfrm>
        </p:grpSpPr>
        <p:sp>
          <p:nvSpPr>
            <p:cNvPr id="63" name="TextBox 62">
              <a:extLst>
                <a:ext uri="{FF2B5EF4-FFF2-40B4-BE49-F238E27FC236}">
                  <a16:creationId xmlns:a16="http://schemas.microsoft.com/office/drawing/2014/main" id="{97D67187-01F0-15B7-55E4-909A2F80DF98}"/>
                </a:ext>
              </a:extLst>
            </p:cNvPr>
            <p:cNvSpPr txBox="1"/>
            <p:nvPr/>
          </p:nvSpPr>
          <p:spPr>
            <a:xfrm>
              <a:off x="7403517" y="3955115"/>
              <a:ext cx="914400" cy="697264"/>
            </a:xfrm>
            <a:prstGeom prst="rect">
              <a:avLst/>
            </a:prstGeom>
            <a:noFill/>
          </p:spPr>
          <p:txBody>
            <a:bodyPr wrap="none" lIns="0" tIns="0" rIns="0" bIns="0" rtlCol="0">
              <a:noAutofit/>
            </a:bodyPr>
            <a:lstStyle/>
            <a:p>
              <a:pPr>
                <a:lnSpc>
                  <a:spcPct val="110000"/>
                </a:lnSpc>
                <a:spcBef>
                  <a:spcPts val="0"/>
                </a:spcBef>
              </a:pPr>
              <a:r>
                <a:rPr lang="en-CH" sz="1000" kern="1000" spc="30">
                  <a:latin typeface="+mn-lt"/>
                  <a:cs typeface="Franklin Gothic Book"/>
                </a:rPr>
                <a:t>Java Swing,</a:t>
              </a:r>
              <a:br>
                <a:rPr lang="en-CH" sz="1000" kern="1000" spc="30">
                  <a:latin typeface="+mn-lt"/>
                  <a:cs typeface="Franklin Gothic Book"/>
                </a:rPr>
              </a:br>
              <a:r>
                <a:rPr lang="en-CH" sz="1000" kern="1000" spc="30">
                  <a:latin typeface="+mn-lt"/>
                  <a:cs typeface="Franklin Gothic Book"/>
                </a:rPr>
                <a:t>C++/Qt,</a:t>
              </a:r>
            </a:p>
            <a:p>
              <a:pPr>
                <a:lnSpc>
                  <a:spcPct val="110000"/>
                </a:lnSpc>
                <a:spcBef>
                  <a:spcPts val="0"/>
                </a:spcBef>
              </a:pPr>
              <a:r>
                <a:rPr lang="en-CH" sz="1000" kern="1000" spc="30">
                  <a:latin typeface="+mn-lt"/>
                  <a:cs typeface="Franklin Gothic Book"/>
                </a:rPr>
                <a:t>Python Qt</a:t>
              </a:r>
            </a:p>
          </p:txBody>
        </p:sp>
        <p:sp>
          <p:nvSpPr>
            <p:cNvPr id="64" name="TextBox 63">
              <a:extLst>
                <a:ext uri="{FF2B5EF4-FFF2-40B4-BE49-F238E27FC236}">
                  <a16:creationId xmlns:a16="http://schemas.microsoft.com/office/drawing/2014/main" id="{5053674E-39C3-4D51-090C-FA4F26E222A7}"/>
                </a:ext>
              </a:extLst>
            </p:cNvPr>
            <p:cNvSpPr txBox="1"/>
            <p:nvPr/>
          </p:nvSpPr>
          <p:spPr>
            <a:xfrm>
              <a:off x="7379398" y="5057848"/>
              <a:ext cx="1077740" cy="634807"/>
            </a:xfrm>
            <a:prstGeom prst="rect">
              <a:avLst/>
            </a:prstGeom>
            <a:noFill/>
          </p:spPr>
          <p:txBody>
            <a:bodyPr wrap="none" lIns="0" tIns="0" rIns="0" bIns="0" rtlCol="0">
              <a:noAutofit/>
            </a:bodyPr>
            <a:lstStyle/>
            <a:p>
              <a:pPr>
                <a:lnSpc>
                  <a:spcPct val="110000"/>
                </a:lnSpc>
                <a:spcBef>
                  <a:spcPts val="0"/>
                </a:spcBef>
              </a:pPr>
              <a:r>
                <a:rPr lang="en-GB" sz="1000" kern="1000" spc="30" dirty="0">
                  <a:latin typeface="+mn-lt"/>
                  <a:cs typeface="Franklin Gothic Book"/>
                </a:rPr>
                <a:t>e</a:t>
              </a:r>
              <a:r>
                <a:rPr lang="en-CH" sz="1000" kern="1000" spc="30" dirty="0">
                  <a:latin typeface="+mn-lt"/>
                  <a:cs typeface="Franklin Gothic Book"/>
                </a:rPr>
                <a:t>g VME, IFC,</a:t>
              </a:r>
              <a:br>
                <a:rPr lang="en-CH" sz="1000" kern="1000" spc="30" dirty="0">
                  <a:latin typeface="+mn-lt"/>
                  <a:cs typeface="Franklin Gothic Book"/>
                </a:rPr>
              </a:br>
              <a:r>
                <a:rPr lang="en-CH" sz="1000" kern="1000" spc="30" dirty="0">
                  <a:latin typeface="+mn-lt"/>
                  <a:cs typeface="Franklin Gothic Book"/>
                </a:rPr>
                <a:t>compact PCI,</a:t>
              </a:r>
            </a:p>
            <a:p>
              <a:pPr>
                <a:lnSpc>
                  <a:spcPct val="110000"/>
                </a:lnSpc>
                <a:spcBef>
                  <a:spcPts val="0"/>
                </a:spcBef>
              </a:pPr>
              <a:r>
                <a:rPr lang="en-CH" sz="1000" kern="1000" spc="30" dirty="0">
                  <a:latin typeface="+mn-lt"/>
                  <a:cs typeface="Franklin Gothic Book"/>
                </a:rPr>
                <a:t>SoftIOCs</a:t>
              </a:r>
            </a:p>
          </p:txBody>
        </p:sp>
        <p:pic>
          <p:nvPicPr>
            <p:cNvPr id="65" name="Picture 4">
              <a:extLst>
                <a:ext uri="{FF2B5EF4-FFF2-40B4-BE49-F238E27FC236}">
                  <a16:creationId xmlns:a16="http://schemas.microsoft.com/office/drawing/2014/main" id="{2069F237-FF71-1FF0-FBFC-540C4D8188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9176" y="5203661"/>
              <a:ext cx="311731" cy="311731"/>
            </a:xfrm>
            <a:prstGeom prst="rect">
              <a:avLst/>
            </a:prstGeom>
            <a:noFill/>
            <a:extLst>
              <a:ext uri="{909E8E84-426E-40DD-AFC4-6F175D3DCCD1}">
                <a14:hiddenFill xmlns:a14="http://schemas.microsoft.com/office/drawing/2010/main">
                  <a:solidFill>
                    <a:srgbClr val="FFFFFF"/>
                  </a:solidFill>
                </a14:hiddenFill>
              </a:ext>
            </a:extLst>
          </p:spPr>
        </p:pic>
        <p:grpSp>
          <p:nvGrpSpPr>
            <p:cNvPr id="66" name="Group 65">
              <a:extLst>
                <a:ext uri="{FF2B5EF4-FFF2-40B4-BE49-F238E27FC236}">
                  <a16:creationId xmlns:a16="http://schemas.microsoft.com/office/drawing/2014/main" id="{7F4B3BE8-9CEE-ECDA-EF49-D1F42360C0AB}"/>
                </a:ext>
              </a:extLst>
            </p:cNvPr>
            <p:cNvGrpSpPr/>
            <p:nvPr/>
          </p:nvGrpSpPr>
          <p:grpSpPr>
            <a:xfrm>
              <a:off x="5639538" y="3094862"/>
              <a:ext cx="2308169" cy="3213105"/>
              <a:chOff x="5639538" y="3094862"/>
              <a:chExt cx="2308169" cy="3213105"/>
            </a:xfrm>
          </p:grpSpPr>
          <p:grpSp>
            <p:nvGrpSpPr>
              <p:cNvPr id="67" name="Group 66">
                <a:extLst>
                  <a:ext uri="{FF2B5EF4-FFF2-40B4-BE49-F238E27FC236}">
                    <a16:creationId xmlns:a16="http://schemas.microsoft.com/office/drawing/2014/main" id="{431503C1-277D-7776-B58D-DF2EAF05DB6D}"/>
                  </a:ext>
                </a:extLst>
              </p:cNvPr>
              <p:cNvGrpSpPr/>
              <p:nvPr/>
            </p:nvGrpSpPr>
            <p:grpSpPr>
              <a:xfrm>
                <a:off x="5639538" y="3094862"/>
                <a:ext cx="2308169" cy="3213105"/>
                <a:chOff x="893300" y="2327459"/>
                <a:chExt cx="2308169" cy="3213105"/>
              </a:xfrm>
            </p:grpSpPr>
            <p:sp>
              <p:nvSpPr>
                <p:cNvPr id="69" name="Rectangle 68">
                  <a:extLst>
                    <a:ext uri="{FF2B5EF4-FFF2-40B4-BE49-F238E27FC236}">
                      <a16:creationId xmlns:a16="http://schemas.microsoft.com/office/drawing/2014/main" id="{68BEB90D-7DF7-9159-3808-70EC8F5754F2}"/>
                    </a:ext>
                  </a:extLst>
                </p:cNvPr>
                <p:cNvSpPr/>
                <p:nvPr/>
              </p:nvSpPr>
              <p:spPr bwMode="auto">
                <a:xfrm>
                  <a:off x="1620842" y="4346086"/>
                  <a:ext cx="914400" cy="47734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000">
                      <a:latin typeface="Times" charset="0"/>
                    </a:rPr>
                    <a:t>EPICS IOCs</a:t>
                  </a:r>
                </a:p>
              </p:txBody>
            </p:sp>
            <p:sp>
              <p:nvSpPr>
                <p:cNvPr id="70" name="Oval 69">
                  <a:extLst>
                    <a:ext uri="{FF2B5EF4-FFF2-40B4-BE49-F238E27FC236}">
                      <a16:creationId xmlns:a16="http://schemas.microsoft.com/office/drawing/2014/main" id="{474895D2-3109-088D-3D72-1879CBFA027A}"/>
                    </a:ext>
                  </a:extLst>
                </p:cNvPr>
                <p:cNvSpPr/>
                <p:nvPr/>
              </p:nvSpPr>
              <p:spPr bwMode="auto">
                <a:xfrm>
                  <a:off x="893300" y="5205866"/>
                  <a:ext cx="1049881" cy="330834"/>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000">
                      <a:latin typeface="Times" charset="0"/>
                    </a:rPr>
                    <a:t>Sensors</a:t>
                  </a:r>
                </a:p>
              </p:txBody>
            </p:sp>
            <p:sp>
              <p:nvSpPr>
                <p:cNvPr id="71" name="Rectangle 70">
                  <a:extLst>
                    <a:ext uri="{FF2B5EF4-FFF2-40B4-BE49-F238E27FC236}">
                      <a16:creationId xmlns:a16="http://schemas.microsoft.com/office/drawing/2014/main" id="{F4388EC7-9498-AAF4-DDFA-0E10D41AC897}"/>
                    </a:ext>
                  </a:extLst>
                </p:cNvPr>
                <p:cNvSpPr/>
                <p:nvPr/>
              </p:nvSpPr>
              <p:spPr bwMode="auto">
                <a:xfrm>
                  <a:off x="1620842" y="2993697"/>
                  <a:ext cx="914400" cy="1036244"/>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lang="en-CH" sz="1000" dirty="0">
                      <a:latin typeface="Times" charset="0"/>
                    </a:rPr>
                    <a:t>Client Application</a:t>
                  </a:r>
                </a:p>
              </p:txBody>
            </p:sp>
            <p:sp>
              <p:nvSpPr>
                <p:cNvPr id="72" name="Oval 71">
                  <a:extLst>
                    <a:ext uri="{FF2B5EF4-FFF2-40B4-BE49-F238E27FC236}">
                      <a16:creationId xmlns:a16="http://schemas.microsoft.com/office/drawing/2014/main" id="{73468770-0390-C191-E6AA-643B5CB537AB}"/>
                    </a:ext>
                  </a:extLst>
                </p:cNvPr>
                <p:cNvSpPr/>
                <p:nvPr/>
              </p:nvSpPr>
              <p:spPr bwMode="auto">
                <a:xfrm>
                  <a:off x="2123728" y="5209730"/>
                  <a:ext cx="1077741" cy="330834"/>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000" dirty="0">
                      <a:latin typeface="Times" charset="0"/>
                    </a:rPr>
                    <a:t>Actuators</a:t>
                  </a:r>
                </a:p>
              </p:txBody>
            </p:sp>
            <p:pic>
              <p:nvPicPr>
                <p:cNvPr id="73" name="Graphic 72" descr="User with solid fill">
                  <a:extLst>
                    <a:ext uri="{FF2B5EF4-FFF2-40B4-BE49-F238E27FC236}">
                      <a16:creationId xmlns:a16="http://schemas.microsoft.com/office/drawing/2014/main" id="{43727D53-AB89-19BD-83A3-3C0EE6F7F7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7444" y="2327459"/>
                  <a:ext cx="421195" cy="421195"/>
                </a:xfrm>
                <a:prstGeom prst="rect">
                  <a:avLst/>
                </a:prstGeom>
              </p:spPr>
            </p:pic>
            <p:sp>
              <p:nvSpPr>
                <p:cNvPr id="74" name="Line 15">
                  <a:extLst>
                    <a:ext uri="{FF2B5EF4-FFF2-40B4-BE49-F238E27FC236}">
                      <a16:creationId xmlns:a16="http://schemas.microsoft.com/office/drawing/2014/main" id="{43A675DF-D714-3B5C-B436-6380DC11B66C}"/>
                    </a:ext>
                  </a:extLst>
                </p:cNvPr>
                <p:cNvSpPr>
                  <a:spLocks noChangeShapeType="1"/>
                </p:cNvSpPr>
                <p:nvPr/>
              </p:nvSpPr>
              <p:spPr bwMode="auto">
                <a:xfrm flipV="1">
                  <a:off x="2078042" y="4035989"/>
                  <a:ext cx="0" cy="304050"/>
                </a:xfrm>
                <a:prstGeom prst="line">
                  <a:avLst/>
                </a:prstGeom>
                <a:noFill/>
                <a:ln w="25400">
                  <a:solidFill>
                    <a:schemeClr val="accent1"/>
                  </a:solidFill>
                  <a:round/>
                  <a:headEnd type="none" w="med" len="med"/>
                  <a:tailEnd/>
                </a:ln>
                <a:extLst>
                  <a:ext uri="{909E8E84-426E-40dd-AFC4-6F175D3DCCD1}">
                    <a14:hiddenFill xmlns="" xmlns:a14="http://schemas.microsoft.com/office/drawing/2010/main">
                      <a:noFill/>
                    </a14:hiddenFill>
                  </a:ext>
                </a:extLst>
              </p:spPr>
              <p:txBody>
                <a:bodyPr wrap="none" lIns="85533" tIns="42766" rIns="85533" bIns="42766" anchor="ctr"/>
                <a:lstStyle/>
                <a:p>
                  <a:endParaRPr lang="de-DE" sz="1000"/>
                </a:p>
              </p:txBody>
            </p:sp>
            <p:sp>
              <p:nvSpPr>
                <p:cNvPr id="75" name="Line 15">
                  <a:extLst>
                    <a:ext uri="{FF2B5EF4-FFF2-40B4-BE49-F238E27FC236}">
                      <a16:creationId xmlns:a16="http://schemas.microsoft.com/office/drawing/2014/main" id="{BFED413A-D7FC-B5EB-3813-D9A03BFF270C}"/>
                    </a:ext>
                  </a:extLst>
                </p:cNvPr>
                <p:cNvSpPr>
                  <a:spLocks noChangeShapeType="1"/>
                </p:cNvSpPr>
                <p:nvPr/>
              </p:nvSpPr>
              <p:spPr bwMode="auto">
                <a:xfrm flipV="1">
                  <a:off x="2078042" y="2689648"/>
                  <a:ext cx="0" cy="304050"/>
                </a:xfrm>
                <a:prstGeom prst="line">
                  <a:avLst/>
                </a:prstGeom>
                <a:noFill/>
                <a:ln w="25400">
                  <a:solidFill>
                    <a:schemeClr val="accent1"/>
                  </a:solidFill>
                  <a:round/>
                  <a:headEnd type="none" w="med" len="med"/>
                  <a:tailEnd/>
                </a:ln>
                <a:extLst>
                  <a:ext uri="{909E8E84-426E-40dd-AFC4-6F175D3DCCD1}">
                    <a14:hiddenFill xmlns="" xmlns:a14="http://schemas.microsoft.com/office/drawing/2010/main">
                      <a:noFill/>
                    </a14:hiddenFill>
                  </a:ext>
                </a:extLst>
              </p:spPr>
              <p:txBody>
                <a:bodyPr wrap="none" lIns="85533" tIns="42766" rIns="85533" bIns="42766" anchor="ctr"/>
                <a:lstStyle/>
                <a:p>
                  <a:endParaRPr lang="de-DE" sz="1000"/>
                </a:p>
              </p:txBody>
            </p:sp>
            <p:sp>
              <p:nvSpPr>
                <p:cNvPr id="76" name="Line 15">
                  <a:extLst>
                    <a:ext uri="{FF2B5EF4-FFF2-40B4-BE49-F238E27FC236}">
                      <a16:creationId xmlns:a16="http://schemas.microsoft.com/office/drawing/2014/main" id="{BE39E30E-3CF3-8F2B-4F30-6EF3E12F0A7F}"/>
                    </a:ext>
                  </a:extLst>
                </p:cNvPr>
                <p:cNvSpPr>
                  <a:spLocks noChangeShapeType="1"/>
                </p:cNvSpPr>
                <p:nvPr/>
              </p:nvSpPr>
              <p:spPr bwMode="auto">
                <a:xfrm flipV="1">
                  <a:off x="1547664" y="4823428"/>
                  <a:ext cx="216024" cy="382438"/>
                </a:xfrm>
                <a:prstGeom prst="line">
                  <a:avLst/>
                </a:prstGeom>
                <a:noFill/>
                <a:ln w="25400">
                  <a:solidFill>
                    <a:schemeClr val="accent1"/>
                  </a:solidFill>
                  <a:round/>
                  <a:headEnd type="none" w="med" len="med"/>
                  <a:tailEnd/>
                </a:ln>
                <a:extLst>
                  <a:ext uri="{909E8E84-426E-40dd-AFC4-6F175D3DCCD1}">
                    <a14:hiddenFill xmlns="" xmlns:a14="http://schemas.microsoft.com/office/drawing/2010/main">
                      <a:noFill/>
                    </a14:hiddenFill>
                  </a:ext>
                </a:extLst>
              </p:spPr>
              <p:txBody>
                <a:bodyPr wrap="none" lIns="85533" tIns="42766" rIns="85533" bIns="42766" anchor="ctr"/>
                <a:lstStyle/>
                <a:p>
                  <a:endParaRPr lang="de-DE" sz="1000"/>
                </a:p>
              </p:txBody>
            </p:sp>
            <p:sp>
              <p:nvSpPr>
                <p:cNvPr id="77" name="Line 15">
                  <a:extLst>
                    <a:ext uri="{FF2B5EF4-FFF2-40B4-BE49-F238E27FC236}">
                      <a16:creationId xmlns:a16="http://schemas.microsoft.com/office/drawing/2014/main" id="{54826AC8-B655-876E-D683-03237E9AAA2C}"/>
                    </a:ext>
                  </a:extLst>
                </p:cNvPr>
                <p:cNvSpPr>
                  <a:spLocks noChangeShapeType="1"/>
                </p:cNvSpPr>
                <p:nvPr/>
              </p:nvSpPr>
              <p:spPr bwMode="auto">
                <a:xfrm flipH="1" flipV="1">
                  <a:off x="2385953" y="4825988"/>
                  <a:ext cx="144543" cy="379878"/>
                </a:xfrm>
                <a:prstGeom prst="line">
                  <a:avLst/>
                </a:prstGeom>
                <a:noFill/>
                <a:ln w="25400">
                  <a:solidFill>
                    <a:schemeClr val="accent1"/>
                  </a:solidFill>
                  <a:round/>
                  <a:headEnd type="none" w="med" len="med"/>
                  <a:tailEnd/>
                </a:ln>
                <a:extLst>
                  <a:ext uri="{909E8E84-426E-40dd-AFC4-6F175D3DCCD1}">
                    <a14:hiddenFill xmlns="" xmlns:a14="http://schemas.microsoft.com/office/drawing/2010/main">
                      <a:noFill/>
                    </a14:hiddenFill>
                  </a:ext>
                </a:extLst>
              </p:spPr>
              <p:txBody>
                <a:bodyPr wrap="none" lIns="85533" tIns="42766" rIns="85533" bIns="42766" anchor="ctr"/>
                <a:lstStyle/>
                <a:p>
                  <a:endParaRPr lang="de-DE" sz="1000"/>
                </a:p>
              </p:txBody>
            </p:sp>
          </p:grpSp>
          <p:sp>
            <p:nvSpPr>
              <p:cNvPr id="68" name="TextBox 67">
                <a:extLst>
                  <a:ext uri="{FF2B5EF4-FFF2-40B4-BE49-F238E27FC236}">
                    <a16:creationId xmlns:a16="http://schemas.microsoft.com/office/drawing/2014/main" id="{CE2ACD86-CB0F-C739-3F33-72EF3D7F9F0C}"/>
                  </a:ext>
                </a:extLst>
              </p:cNvPr>
              <p:cNvSpPr txBox="1"/>
              <p:nvPr/>
            </p:nvSpPr>
            <p:spPr>
              <a:xfrm>
                <a:off x="6454836" y="4378104"/>
                <a:ext cx="770906" cy="339635"/>
              </a:xfrm>
              <a:prstGeom prst="rect">
                <a:avLst/>
              </a:prstGeom>
              <a:solidFill>
                <a:schemeClr val="bg2">
                  <a:lumMod val="60000"/>
                  <a:lumOff val="40000"/>
                </a:schemeClr>
              </a:solidFill>
            </p:spPr>
            <p:txBody>
              <a:bodyPr wrap="square" lIns="0" tIns="0" rIns="0" bIns="0" rtlCol="0" anchor="ctr" anchorCtr="0">
                <a:noAutofit/>
              </a:bodyPr>
              <a:lstStyle/>
              <a:p>
                <a:pPr algn="ctr">
                  <a:lnSpc>
                    <a:spcPct val="110000"/>
                  </a:lnSpc>
                  <a:spcBef>
                    <a:spcPts val="0"/>
                  </a:spcBef>
                </a:pPr>
                <a:r>
                  <a:rPr lang="en-CH" sz="1000" kern="1000" spc="30" dirty="0">
                    <a:latin typeface="Times" pitchFamily="2" charset="0"/>
                    <a:cs typeface="Franklin Gothic Book"/>
                  </a:rPr>
                  <a:t>Intelligence</a:t>
                </a:r>
              </a:p>
            </p:txBody>
          </p:sp>
        </p:grpSp>
      </p:grpSp>
      <p:sp>
        <p:nvSpPr>
          <p:cNvPr id="83" name="Title 1">
            <a:extLst>
              <a:ext uri="{FF2B5EF4-FFF2-40B4-BE49-F238E27FC236}">
                <a16:creationId xmlns:a16="http://schemas.microsoft.com/office/drawing/2014/main" id="{439C81AB-A3C0-DACB-3633-9E6691F8B977}"/>
              </a:ext>
            </a:extLst>
          </p:cNvPr>
          <p:cNvSpPr txBox="1">
            <a:spLocks/>
          </p:cNvSpPr>
          <p:nvPr/>
        </p:nvSpPr>
        <p:spPr bwMode="auto">
          <a:xfrm>
            <a:off x="1331640" y="4705991"/>
            <a:ext cx="5976664" cy="278119"/>
          </a:xfrm>
          <a:prstGeom prst="rect">
            <a:avLst/>
          </a:prstGeom>
          <a:noFill/>
          <a:ln>
            <a:noFill/>
          </a:ln>
          <a:extLs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l" rtl="0" eaLnBrk="1" fontAlgn="base" hangingPunct="1">
              <a:spcBef>
                <a:spcPct val="0"/>
              </a:spcBef>
              <a:spcAft>
                <a:spcPct val="0"/>
              </a:spcAft>
              <a:defRPr sz="2500" kern="1000" spc="0">
                <a:solidFill>
                  <a:srgbClr val="686868"/>
                </a:solidFill>
                <a:latin typeface="+mj-lt"/>
                <a:ea typeface="+mj-ea"/>
                <a:cs typeface="+mj-cs"/>
              </a:defRPr>
            </a:lvl1pPr>
            <a:lvl2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2pPr>
            <a:lvl3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3pPr>
            <a:lvl4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4pPr>
            <a:lvl5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5pPr>
            <a:lvl6pPr marL="457200" algn="l" rtl="0" eaLnBrk="1" fontAlgn="base" hangingPunct="1">
              <a:spcBef>
                <a:spcPct val="0"/>
              </a:spcBef>
              <a:spcAft>
                <a:spcPct val="0"/>
              </a:spcAft>
              <a:defRPr sz="3200" b="1">
                <a:solidFill>
                  <a:schemeClr val="tx2"/>
                </a:solidFill>
                <a:latin typeface="Arial Narrow" pitchFamily="34" charset="0"/>
              </a:defRPr>
            </a:lvl6pPr>
            <a:lvl7pPr marL="914400" algn="l" rtl="0" eaLnBrk="1" fontAlgn="base" hangingPunct="1">
              <a:spcBef>
                <a:spcPct val="0"/>
              </a:spcBef>
              <a:spcAft>
                <a:spcPct val="0"/>
              </a:spcAft>
              <a:defRPr sz="3200" b="1">
                <a:solidFill>
                  <a:schemeClr val="tx2"/>
                </a:solidFill>
                <a:latin typeface="Arial Narrow" pitchFamily="34" charset="0"/>
              </a:defRPr>
            </a:lvl7pPr>
            <a:lvl8pPr marL="1371600" algn="l" rtl="0" eaLnBrk="1" fontAlgn="base" hangingPunct="1">
              <a:spcBef>
                <a:spcPct val="0"/>
              </a:spcBef>
              <a:spcAft>
                <a:spcPct val="0"/>
              </a:spcAft>
              <a:defRPr sz="3200" b="1">
                <a:solidFill>
                  <a:schemeClr val="tx2"/>
                </a:solidFill>
                <a:latin typeface="Arial Narrow" pitchFamily="34" charset="0"/>
              </a:defRPr>
            </a:lvl8pPr>
            <a:lvl9pPr marL="1828800" algn="l" rtl="0" eaLnBrk="1" fontAlgn="base" hangingPunct="1">
              <a:spcBef>
                <a:spcPct val="0"/>
              </a:spcBef>
              <a:spcAft>
                <a:spcPct val="0"/>
              </a:spcAft>
              <a:defRPr sz="3200" b="1">
                <a:solidFill>
                  <a:schemeClr val="tx2"/>
                </a:solidFill>
                <a:latin typeface="Arial Narrow" pitchFamily="34" charset="0"/>
              </a:defRPr>
            </a:lvl9pPr>
          </a:lstStyle>
          <a:p>
            <a:pPr>
              <a:spcAft>
                <a:spcPts val="300"/>
              </a:spcAft>
            </a:pPr>
            <a:r>
              <a:rPr lang="en-US" sz="1200" dirty="0"/>
              <a:t>=&gt; today’s GUI architectures have been determined by design decisions &gt; 20 years ago ! </a:t>
            </a:r>
          </a:p>
        </p:txBody>
      </p:sp>
    </p:spTree>
    <p:extLst>
      <p:ext uri="{BB962C8B-B14F-4D97-AF65-F5344CB8AC3E}">
        <p14:creationId xmlns:p14="http://schemas.microsoft.com/office/powerpoint/2010/main" val="35614520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60" grpId="0"/>
      <p:bldP spid="61" grpId="0"/>
      <p:bldP spid="8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82FA29-CE98-779B-B9C4-D843F12B386A}"/>
              </a:ext>
            </a:extLst>
          </p:cNvPr>
          <p:cNvSpPr>
            <a:spLocks noGrp="1"/>
          </p:cNvSpPr>
          <p:nvPr>
            <p:ph type="title"/>
          </p:nvPr>
        </p:nvSpPr>
        <p:spPr/>
        <p:txBody>
          <a:bodyPr/>
          <a:lstStyle/>
          <a:p>
            <a:r>
              <a:rPr lang="en-CH" dirty="0"/>
              <a:t>Control System </a:t>
            </a:r>
            <a:r>
              <a:rPr lang="en-CH" sz="2000" dirty="0"/>
              <a:t>➔ </a:t>
            </a:r>
            <a:r>
              <a:rPr lang="en-CH" dirty="0"/>
              <a:t>Web: an </a:t>
            </a:r>
            <a:r>
              <a:rPr lang="en-CH" i="1" dirty="0"/>
              <a:t>impossible</a:t>
            </a:r>
            <a:r>
              <a:rPr lang="en-CH" dirty="0"/>
              <a:t> task ?</a:t>
            </a:r>
          </a:p>
        </p:txBody>
      </p:sp>
      <p:sp>
        <p:nvSpPr>
          <p:cNvPr id="4" name="Slide Number Placeholder 3">
            <a:extLst>
              <a:ext uri="{FF2B5EF4-FFF2-40B4-BE49-F238E27FC236}">
                <a16:creationId xmlns:a16="http://schemas.microsoft.com/office/drawing/2014/main" id="{A5D79E94-3930-6836-87C9-10675287FFB2}"/>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5</a:t>
            </a:fld>
            <a:endParaRPr lang="de-DE" dirty="0"/>
          </a:p>
        </p:txBody>
      </p:sp>
      <p:pic>
        <p:nvPicPr>
          <p:cNvPr id="5" name="Picture 4" descr="EPICS - Wikipedia">
            <a:extLst>
              <a:ext uri="{FF2B5EF4-FFF2-40B4-BE49-F238E27FC236}">
                <a16:creationId xmlns:a16="http://schemas.microsoft.com/office/drawing/2014/main" id="{4932DF9E-7851-B109-F7B8-84BCDDA56D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1641934"/>
            <a:ext cx="2950979" cy="2186409"/>
          </a:xfrm>
          <a:prstGeom prst="rect">
            <a:avLst/>
          </a:prstGeom>
          <a:solidFill>
            <a:schemeClr val="accent1"/>
          </a:solidFill>
          <a:ln>
            <a:solidFill>
              <a:schemeClr val="accent1"/>
            </a:solidFill>
          </a:ln>
        </p:spPr>
      </p:pic>
      <p:pic>
        <p:nvPicPr>
          <p:cNvPr id="2050" name="Picture 2" descr="Web-Design Website Design Das - Kostenloses Bild auf Pixabay">
            <a:extLst>
              <a:ext uri="{FF2B5EF4-FFF2-40B4-BE49-F238E27FC236}">
                <a16:creationId xmlns:a16="http://schemas.microsoft.com/office/drawing/2014/main" id="{B012408D-F476-4C93-8F78-1923CBB993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064" y="1635646"/>
            <a:ext cx="3285586" cy="2186408"/>
          </a:xfrm>
          <a:prstGeom prst="rect">
            <a:avLst/>
          </a:prstGeom>
          <a:noFill/>
          <a:extLst>
            <a:ext uri="{909E8E84-426E-40DD-AFC4-6F175D3DCCD1}">
              <a14:hiddenFill xmlns:a14="http://schemas.microsoft.com/office/drawing/2010/main">
                <a:solidFill>
                  <a:srgbClr val="FFFFFF"/>
                </a:solidFill>
              </a14:hiddenFill>
            </a:ext>
          </a:extLst>
        </p:spPr>
      </p:pic>
      <p:sp>
        <p:nvSpPr>
          <p:cNvPr id="9" name="Right Arrow 8">
            <a:extLst>
              <a:ext uri="{FF2B5EF4-FFF2-40B4-BE49-F238E27FC236}">
                <a16:creationId xmlns:a16="http://schemas.microsoft.com/office/drawing/2014/main" id="{C91F1C79-D5BC-C5C3-EC55-0EF8EC30CBAC}"/>
              </a:ext>
            </a:extLst>
          </p:cNvPr>
          <p:cNvSpPr/>
          <p:nvPr/>
        </p:nvSpPr>
        <p:spPr bwMode="auto">
          <a:xfrm>
            <a:off x="3904660" y="2609461"/>
            <a:ext cx="1163151" cy="188235"/>
          </a:xfrm>
          <a:prstGeom prst="rightArrow">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a:spcBef>
                <a:spcPct val="0"/>
              </a:spcBef>
            </a:pPr>
            <a:endParaRPr lang="en-CH" sz="900" dirty="0"/>
          </a:p>
        </p:txBody>
      </p:sp>
      <p:sp>
        <p:nvSpPr>
          <p:cNvPr id="10" name="Title 2">
            <a:extLst>
              <a:ext uri="{FF2B5EF4-FFF2-40B4-BE49-F238E27FC236}">
                <a16:creationId xmlns:a16="http://schemas.microsoft.com/office/drawing/2014/main" id="{16675251-B102-4B65-D28F-77C856B77B2D}"/>
              </a:ext>
            </a:extLst>
          </p:cNvPr>
          <p:cNvSpPr txBox="1">
            <a:spLocks/>
          </p:cNvSpPr>
          <p:nvPr/>
        </p:nvSpPr>
        <p:spPr bwMode="auto">
          <a:xfrm>
            <a:off x="2070188" y="555526"/>
            <a:ext cx="6708025" cy="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100000"/>
              </a:lnSpc>
              <a:spcBef>
                <a:spcPct val="0"/>
              </a:spcBef>
              <a:spcAft>
                <a:spcPct val="0"/>
              </a:spcAft>
              <a:buClrTx/>
              <a:buSzTx/>
              <a:buFontTx/>
              <a:buNone/>
              <a:tabLst/>
              <a:defRPr sz="2400" kern="1000" spc="0">
                <a:solidFill>
                  <a:srgbClr val="686868"/>
                </a:solidFill>
                <a:latin typeface="+mj-lt"/>
                <a:ea typeface="+mj-ea"/>
                <a:cs typeface="+mj-cs"/>
              </a:defRPr>
            </a:lvl1pPr>
            <a:lvl2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2pPr>
            <a:lvl3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3pPr>
            <a:lvl4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4pPr>
            <a:lvl5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5pPr>
            <a:lvl6pPr marL="457178" algn="l" rtl="0" eaLnBrk="1" fontAlgn="base" hangingPunct="1">
              <a:spcBef>
                <a:spcPct val="0"/>
              </a:spcBef>
              <a:spcAft>
                <a:spcPct val="0"/>
              </a:spcAft>
              <a:defRPr sz="3200" b="1">
                <a:solidFill>
                  <a:schemeClr val="tx2"/>
                </a:solidFill>
                <a:latin typeface="Arial Narrow" pitchFamily="34" charset="0"/>
              </a:defRPr>
            </a:lvl6pPr>
            <a:lvl7pPr marL="914354" algn="l" rtl="0" eaLnBrk="1" fontAlgn="base" hangingPunct="1">
              <a:spcBef>
                <a:spcPct val="0"/>
              </a:spcBef>
              <a:spcAft>
                <a:spcPct val="0"/>
              </a:spcAft>
              <a:defRPr sz="3200" b="1">
                <a:solidFill>
                  <a:schemeClr val="tx2"/>
                </a:solidFill>
                <a:latin typeface="Arial Narrow" pitchFamily="34" charset="0"/>
              </a:defRPr>
            </a:lvl7pPr>
            <a:lvl8pPr marL="1371532" algn="l" rtl="0" eaLnBrk="1" fontAlgn="base" hangingPunct="1">
              <a:spcBef>
                <a:spcPct val="0"/>
              </a:spcBef>
              <a:spcAft>
                <a:spcPct val="0"/>
              </a:spcAft>
              <a:defRPr sz="3200" b="1">
                <a:solidFill>
                  <a:schemeClr val="tx2"/>
                </a:solidFill>
                <a:latin typeface="Arial Narrow" pitchFamily="34" charset="0"/>
              </a:defRPr>
            </a:lvl8pPr>
            <a:lvl9pPr marL="1828709" algn="l" rtl="0" eaLnBrk="1" fontAlgn="base" hangingPunct="1">
              <a:spcBef>
                <a:spcPct val="0"/>
              </a:spcBef>
              <a:spcAft>
                <a:spcPct val="0"/>
              </a:spcAft>
              <a:defRPr sz="3200" b="1">
                <a:solidFill>
                  <a:schemeClr val="tx2"/>
                </a:solidFill>
                <a:latin typeface="Arial Narrow" pitchFamily="34" charset="0"/>
              </a:defRPr>
            </a:lvl9pPr>
          </a:lstStyle>
          <a:p>
            <a:r>
              <a:rPr lang="en-CH" dirty="0"/>
              <a:t>Control System </a:t>
            </a:r>
            <a:r>
              <a:rPr lang="en-CH" sz="2000" dirty="0"/>
              <a:t>➔ </a:t>
            </a:r>
            <a:r>
              <a:rPr lang="en-CH" dirty="0"/>
              <a:t>Web: a </a:t>
            </a:r>
            <a:r>
              <a:rPr lang="en-CH" i="1" dirty="0"/>
              <a:t>pointless</a:t>
            </a:r>
            <a:r>
              <a:rPr lang="en-CH" dirty="0"/>
              <a:t> task ?</a:t>
            </a:r>
          </a:p>
        </p:txBody>
      </p:sp>
      <p:sp>
        <p:nvSpPr>
          <p:cNvPr id="11" name="Title 2">
            <a:extLst>
              <a:ext uri="{FF2B5EF4-FFF2-40B4-BE49-F238E27FC236}">
                <a16:creationId xmlns:a16="http://schemas.microsoft.com/office/drawing/2014/main" id="{190E344A-7804-6488-4064-236BF427E1F7}"/>
              </a:ext>
            </a:extLst>
          </p:cNvPr>
          <p:cNvSpPr txBox="1">
            <a:spLocks/>
          </p:cNvSpPr>
          <p:nvPr/>
        </p:nvSpPr>
        <p:spPr bwMode="auto">
          <a:xfrm>
            <a:off x="2048763" y="915566"/>
            <a:ext cx="6942516" cy="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100000"/>
              </a:lnSpc>
              <a:spcBef>
                <a:spcPct val="0"/>
              </a:spcBef>
              <a:spcAft>
                <a:spcPct val="0"/>
              </a:spcAft>
              <a:buClrTx/>
              <a:buSzTx/>
              <a:buFontTx/>
              <a:buNone/>
              <a:tabLst/>
              <a:defRPr sz="2400" kern="1000" spc="0">
                <a:solidFill>
                  <a:srgbClr val="686868"/>
                </a:solidFill>
                <a:latin typeface="+mj-lt"/>
                <a:ea typeface="+mj-ea"/>
                <a:cs typeface="+mj-cs"/>
              </a:defRPr>
            </a:lvl1pPr>
            <a:lvl2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2pPr>
            <a:lvl3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3pPr>
            <a:lvl4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4pPr>
            <a:lvl5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5pPr>
            <a:lvl6pPr marL="457178" algn="l" rtl="0" eaLnBrk="1" fontAlgn="base" hangingPunct="1">
              <a:spcBef>
                <a:spcPct val="0"/>
              </a:spcBef>
              <a:spcAft>
                <a:spcPct val="0"/>
              </a:spcAft>
              <a:defRPr sz="3200" b="1">
                <a:solidFill>
                  <a:schemeClr val="tx2"/>
                </a:solidFill>
                <a:latin typeface="Arial Narrow" pitchFamily="34" charset="0"/>
              </a:defRPr>
            </a:lvl6pPr>
            <a:lvl7pPr marL="914354" algn="l" rtl="0" eaLnBrk="1" fontAlgn="base" hangingPunct="1">
              <a:spcBef>
                <a:spcPct val="0"/>
              </a:spcBef>
              <a:spcAft>
                <a:spcPct val="0"/>
              </a:spcAft>
              <a:defRPr sz="3200" b="1">
                <a:solidFill>
                  <a:schemeClr val="tx2"/>
                </a:solidFill>
                <a:latin typeface="Arial Narrow" pitchFamily="34" charset="0"/>
              </a:defRPr>
            </a:lvl7pPr>
            <a:lvl8pPr marL="1371532" algn="l" rtl="0" eaLnBrk="1" fontAlgn="base" hangingPunct="1">
              <a:spcBef>
                <a:spcPct val="0"/>
              </a:spcBef>
              <a:spcAft>
                <a:spcPct val="0"/>
              </a:spcAft>
              <a:defRPr sz="3200" b="1">
                <a:solidFill>
                  <a:schemeClr val="tx2"/>
                </a:solidFill>
                <a:latin typeface="Arial Narrow" pitchFamily="34" charset="0"/>
              </a:defRPr>
            </a:lvl8pPr>
            <a:lvl9pPr marL="1828709" algn="l" rtl="0" eaLnBrk="1" fontAlgn="base" hangingPunct="1">
              <a:spcBef>
                <a:spcPct val="0"/>
              </a:spcBef>
              <a:spcAft>
                <a:spcPct val="0"/>
              </a:spcAft>
              <a:defRPr sz="3200" b="1">
                <a:solidFill>
                  <a:schemeClr val="tx2"/>
                </a:solidFill>
                <a:latin typeface="Arial Narrow" pitchFamily="34" charset="0"/>
              </a:defRPr>
            </a:lvl9pPr>
          </a:lstStyle>
          <a:p>
            <a:r>
              <a:rPr lang="en-CH" dirty="0"/>
              <a:t>Control System </a:t>
            </a:r>
            <a:r>
              <a:rPr lang="en-CH" sz="2000" dirty="0"/>
              <a:t>➔ </a:t>
            </a:r>
            <a:r>
              <a:rPr lang="en-CH" dirty="0"/>
              <a:t>Web: an [</a:t>
            </a:r>
            <a:r>
              <a:rPr lang="en-CH" i="1" dirty="0"/>
              <a:t>insert adjective</a:t>
            </a:r>
            <a:r>
              <a:rPr lang="en-CH" dirty="0"/>
              <a:t>] task ?</a:t>
            </a:r>
          </a:p>
        </p:txBody>
      </p:sp>
      <p:sp>
        <p:nvSpPr>
          <p:cNvPr id="13" name="Inhaltsplatzhalter 1">
            <a:extLst>
              <a:ext uri="{FF2B5EF4-FFF2-40B4-BE49-F238E27FC236}">
                <a16:creationId xmlns:a16="http://schemas.microsoft.com/office/drawing/2014/main" id="{69B7EBE0-5C9B-F145-FA09-37FCFE4016C8}"/>
              </a:ext>
            </a:extLst>
          </p:cNvPr>
          <p:cNvSpPr txBox="1">
            <a:spLocks/>
          </p:cNvSpPr>
          <p:nvPr/>
        </p:nvSpPr>
        <p:spPr>
          <a:xfrm>
            <a:off x="807740" y="3939902"/>
            <a:ext cx="6489524" cy="340419"/>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r">
              <a:buNone/>
            </a:pPr>
            <a:r>
              <a:rPr lang="en-GB" sz="1400" kern="1000" dirty="0">
                <a:solidFill>
                  <a:srgbClr val="686868"/>
                </a:solidFill>
                <a:latin typeface="+mj-lt"/>
                <a:ea typeface="+mj-ea"/>
                <a:cs typeface="+mj-cs"/>
              </a:rPr>
              <a:t>…The use of web technologies at PSI has invoked strong feelings on both sides</a:t>
            </a:r>
            <a:endParaRPr lang="en-GB" sz="1600" kern="1000" dirty="0">
              <a:solidFill>
                <a:srgbClr val="686868"/>
              </a:solidFill>
              <a:latin typeface="+mj-lt"/>
              <a:ea typeface="+mj-ea"/>
              <a:cs typeface="+mj-cs"/>
            </a:endParaRPr>
          </a:p>
        </p:txBody>
      </p:sp>
      <p:sp>
        <p:nvSpPr>
          <p:cNvPr id="14" name="Inhaltsplatzhalter 1">
            <a:extLst>
              <a:ext uri="{FF2B5EF4-FFF2-40B4-BE49-F238E27FC236}">
                <a16:creationId xmlns:a16="http://schemas.microsoft.com/office/drawing/2014/main" id="{BFB8D8C1-FA48-91BA-6076-8A657F874EF6}"/>
              </a:ext>
            </a:extLst>
          </p:cNvPr>
          <p:cNvSpPr txBox="1">
            <a:spLocks/>
          </p:cNvSpPr>
          <p:nvPr/>
        </p:nvSpPr>
        <p:spPr>
          <a:xfrm>
            <a:off x="1619672" y="4247555"/>
            <a:ext cx="6489524" cy="340419"/>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r">
              <a:buNone/>
            </a:pPr>
            <a:r>
              <a:rPr lang="en-GB" sz="1400" kern="1000" dirty="0">
                <a:solidFill>
                  <a:srgbClr val="686868"/>
                </a:solidFill>
                <a:latin typeface="+mj-lt"/>
                <a:ea typeface="+mj-ea"/>
                <a:cs typeface="+mj-cs"/>
              </a:rPr>
              <a:t>The web can bring benefits, when used </a:t>
            </a:r>
            <a:r>
              <a:rPr lang="en-GB" sz="1400" i="1" kern="1000" dirty="0">
                <a:solidFill>
                  <a:srgbClr val="686868"/>
                </a:solidFill>
                <a:latin typeface="+mj-lt"/>
                <a:ea typeface="+mj-ea"/>
                <a:cs typeface="+mj-cs"/>
              </a:rPr>
              <a:t>appropriately</a:t>
            </a:r>
            <a:r>
              <a:rPr lang="en-GB" sz="1400" kern="1000" dirty="0">
                <a:solidFill>
                  <a:srgbClr val="686868"/>
                </a:solidFill>
                <a:latin typeface="+mj-lt"/>
                <a:ea typeface="+mj-ea"/>
                <a:cs typeface="+mj-cs"/>
              </a:rPr>
              <a:t>, but doesn’t come for free</a:t>
            </a:r>
            <a:endParaRPr lang="en-GB" sz="1600" kern="1000" dirty="0">
              <a:solidFill>
                <a:srgbClr val="686868"/>
              </a:solidFill>
              <a:latin typeface="+mj-lt"/>
              <a:ea typeface="+mj-ea"/>
              <a:cs typeface="+mj-cs"/>
            </a:endParaRPr>
          </a:p>
        </p:txBody>
      </p:sp>
      <p:sp>
        <p:nvSpPr>
          <p:cNvPr id="2" name="Inhaltsplatzhalter 1">
            <a:extLst>
              <a:ext uri="{FF2B5EF4-FFF2-40B4-BE49-F238E27FC236}">
                <a16:creationId xmlns:a16="http://schemas.microsoft.com/office/drawing/2014/main" id="{1E9E7A64-7743-AFCB-70B6-B67A5DF77F56}"/>
              </a:ext>
            </a:extLst>
          </p:cNvPr>
          <p:cNvSpPr txBox="1">
            <a:spLocks/>
          </p:cNvSpPr>
          <p:nvPr/>
        </p:nvSpPr>
        <p:spPr>
          <a:xfrm>
            <a:off x="1331640" y="4587974"/>
            <a:ext cx="6980933" cy="340419"/>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r">
              <a:buNone/>
            </a:pPr>
            <a:r>
              <a:rPr lang="en-GB" sz="1400" kern="1000" dirty="0">
                <a:solidFill>
                  <a:srgbClr val="686868"/>
                </a:solidFill>
                <a:latin typeface="+mj-lt"/>
                <a:ea typeface="+mj-ea"/>
                <a:cs typeface="+mj-cs"/>
              </a:rPr>
              <a:t> …during the last couple of years I have been looking at some of the trade-offs</a:t>
            </a:r>
            <a:endParaRPr lang="en-GB" sz="1600" kern="1000" dirty="0">
              <a:solidFill>
                <a:srgbClr val="686868"/>
              </a:solidFill>
              <a:latin typeface="+mj-lt"/>
              <a:ea typeface="+mj-ea"/>
              <a:cs typeface="+mj-cs"/>
            </a:endParaRPr>
          </a:p>
        </p:txBody>
      </p:sp>
    </p:spTree>
    <p:extLst>
      <p:ext uri="{BB962C8B-B14F-4D97-AF65-F5344CB8AC3E}">
        <p14:creationId xmlns:p14="http://schemas.microsoft.com/office/powerpoint/2010/main" val="307317154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grpId="0" nodeType="clickEffect">
                                  <p:stCondLst>
                                    <p:cond delay="0"/>
                                  </p:stCondLst>
                                  <p:childTnLst>
                                    <p:animClr clrSpc="hsl" dir="cw">
                                      <p:cBhvr override="childStyle">
                                        <p:cTn id="6" dur="500" fill="hold"/>
                                        <p:tgtEl>
                                          <p:spTgt spid="3"/>
                                        </p:tgtEl>
                                        <p:attrNameLst>
                                          <p:attrName>style.color</p:attrName>
                                        </p:attrNameLst>
                                      </p:cBhvr>
                                      <p:by>
                                        <p:hsl h="0" s="12549" l="25098"/>
                                      </p:by>
                                    </p:animClr>
                                    <p:animClr clrSpc="hsl" dir="cw">
                                      <p:cBhvr>
                                        <p:cTn id="7" dur="500" fill="hold"/>
                                        <p:tgtEl>
                                          <p:spTgt spid="3"/>
                                        </p:tgtEl>
                                        <p:attrNameLst>
                                          <p:attrName>fillcolor</p:attrName>
                                        </p:attrNameLst>
                                      </p:cBhvr>
                                      <p:by>
                                        <p:hsl h="0" s="12549" l="25098"/>
                                      </p:by>
                                    </p:animClr>
                                    <p:animClr clrSpc="hsl" dir="cw">
                                      <p:cBhvr>
                                        <p:cTn id="8" dur="500" fill="hold"/>
                                        <p:tgtEl>
                                          <p:spTgt spid="3"/>
                                        </p:tgtEl>
                                        <p:attrNameLst>
                                          <p:attrName>stroke.color</p:attrName>
                                        </p:attrNameLst>
                                      </p:cBhvr>
                                      <p:by>
                                        <p:hsl h="0" s="12549" l="25098"/>
                                      </p:by>
                                    </p:animClr>
                                    <p:set>
                                      <p:cBhvr>
                                        <p:cTn id="9" dur="500" fill="hold"/>
                                        <p:tgtEl>
                                          <p:spTgt spid="3"/>
                                        </p:tgtEl>
                                        <p:attrNameLst>
                                          <p:attrName>fill.type</p:attrName>
                                        </p:attrNameLst>
                                      </p:cBhvr>
                                      <p:to>
                                        <p:strVal val="solid"/>
                                      </p:to>
                                    </p:set>
                                  </p:childTnLst>
                                </p:cTn>
                              </p:par>
                              <p:par>
                                <p:cTn id="10" presetID="1"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0" presetClass="emph" presetSubtype="0" fill="hold" grpId="1" nodeType="clickEffect">
                                  <p:stCondLst>
                                    <p:cond delay="0"/>
                                  </p:stCondLst>
                                  <p:childTnLst>
                                    <p:animClr clrSpc="hsl" dir="cw">
                                      <p:cBhvr override="childStyle">
                                        <p:cTn id="15" dur="500" fill="hold"/>
                                        <p:tgtEl>
                                          <p:spTgt spid="10"/>
                                        </p:tgtEl>
                                        <p:attrNameLst>
                                          <p:attrName>style.color</p:attrName>
                                        </p:attrNameLst>
                                      </p:cBhvr>
                                      <p:by>
                                        <p:hsl h="0" s="12549" l="25098"/>
                                      </p:by>
                                    </p:animClr>
                                    <p:animClr clrSpc="hsl" dir="cw">
                                      <p:cBhvr>
                                        <p:cTn id="16" dur="500" fill="hold"/>
                                        <p:tgtEl>
                                          <p:spTgt spid="10"/>
                                        </p:tgtEl>
                                        <p:attrNameLst>
                                          <p:attrName>fillcolor</p:attrName>
                                        </p:attrNameLst>
                                      </p:cBhvr>
                                      <p:by>
                                        <p:hsl h="0" s="12549" l="25098"/>
                                      </p:by>
                                    </p:animClr>
                                    <p:animClr clrSpc="hsl" dir="cw">
                                      <p:cBhvr>
                                        <p:cTn id="17" dur="500" fill="hold"/>
                                        <p:tgtEl>
                                          <p:spTgt spid="10"/>
                                        </p:tgtEl>
                                        <p:attrNameLst>
                                          <p:attrName>stroke.color</p:attrName>
                                        </p:attrNameLst>
                                      </p:cBhvr>
                                      <p:by>
                                        <p:hsl h="0" s="12549" l="25098"/>
                                      </p:by>
                                    </p:animClr>
                                    <p:set>
                                      <p:cBhvr>
                                        <p:cTn id="18" dur="500" fill="hold"/>
                                        <p:tgtEl>
                                          <p:spTgt spid="10"/>
                                        </p:tgtEl>
                                        <p:attrNameLst>
                                          <p:attrName>fill.type</p:attrName>
                                        </p:attrNameLst>
                                      </p:cBhvr>
                                      <p:to>
                                        <p:strVal val="solid"/>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0" grpId="1"/>
      <p:bldP spid="11" grpId="0"/>
      <p:bldP spid="13" grpId="0"/>
      <p:bldP spid="14"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3F3102-B941-DD9B-F6A1-92A3DC6D3F6A}"/>
              </a:ext>
            </a:extLst>
          </p:cNvPr>
          <p:cNvSpPr>
            <a:spLocks noGrp="1"/>
          </p:cNvSpPr>
          <p:nvPr>
            <p:ph type="title"/>
          </p:nvPr>
        </p:nvSpPr>
        <p:spPr>
          <a:xfrm>
            <a:off x="2077211" y="318167"/>
            <a:ext cx="5663141" cy="381375"/>
          </a:xfrm>
        </p:spPr>
        <p:txBody>
          <a:bodyPr/>
          <a:lstStyle/>
          <a:p>
            <a:r>
              <a:rPr lang="en-CH" sz="2000" dirty="0"/>
              <a:t>A short interrupt…</a:t>
            </a:r>
          </a:p>
        </p:txBody>
      </p:sp>
      <p:sp>
        <p:nvSpPr>
          <p:cNvPr id="4" name="Slide Number Placeholder 3">
            <a:extLst>
              <a:ext uri="{FF2B5EF4-FFF2-40B4-BE49-F238E27FC236}">
                <a16:creationId xmlns:a16="http://schemas.microsoft.com/office/drawing/2014/main" id="{E671A908-7D2F-E840-0681-1C89C3F4FD3D}"/>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6</a:t>
            </a:fld>
            <a:endParaRPr lang="de-DE" dirty="0"/>
          </a:p>
        </p:txBody>
      </p:sp>
      <p:pic>
        <p:nvPicPr>
          <p:cNvPr id="1026" name="Picture 2" descr="Political Parties">
            <a:extLst>
              <a:ext uri="{FF2B5EF4-FFF2-40B4-BE49-F238E27FC236}">
                <a16:creationId xmlns:a16="http://schemas.microsoft.com/office/drawing/2014/main" id="{765785BF-71F6-80DF-EE40-47D6653DBF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087886"/>
            <a:ext cx="4741912" cy="29677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ist of political parties in Switzerland - Wikipedia">
            <a:extLst>
              <a:ext uri="{FF2B5EF4-FFF2-40B4-BE49-F238E27FC236}">
                <a16:creationId xmlns:a16="http://schemas.microsoft.com/office/drawing/2014/main" id="{E7BF02B5-84A3-B7CD-780A-3FF289CBC9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168" y="2499742"/>
            <a:ext cx="2600055" cy="157442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72A1022-E5E2-7F7E-447A-64E53A33E8F3}"/>
              </a:ext>
            </a:extLst>
          </p:cNvPr>
          <p:cNvSpPr txBox="1"/>
          <p:nvPr/>
        </p:nvSpPr>
        <p:spPr>
          <a:xfrm>
            <a:off x="2147777" y="4763386"/>
            <a:ext cx="0" cy="0"/>
          </a:xfrm>
          <a:prstGeom prst="rect">
            <a:avLst/>
          </a:prstGeom>
          <a:noFill/>
        </p:spPr>
        <p:txBody>
          <a:bodyPr wrap="none" lIns="0" tIns="0" rIns="0" bIns="0" rtlCol="0">
            <a:noAutofit/>
          </a:bodyPr>
          <a:lstStyle/>
          <a:p>
            <a:pPr eaLnBrk="1" hangingPunct="1">
              <a:lnSpc>
                <a:spcPct val="110000"/>
              </a:lnSpc>
              <a:spcBef>
                <a:spcPct val="0"/>
              </a:spcBef>
              <a:buClr>
                <a:srgbClr val="000000"/>
              </a:buClr>
            </a:pPr>
            <a:endParaRPr lang="en-CH" sz="1800" dirty="0" err="1">
              <a:solidFill>
                <a:srgbClr val="000000"/>
              </a:solidFill>
              <a:latin typeface="Calibri"/>
            </a:endParaRPr>
          </a:p>
        </p:txBody>
      </p:sp>
      <p:sp>
        <p:nvSpPr>
          <p:cNvPr id="6" name="Inhaltsplatzhalter 1">
            <a:extLst>
              <a:ext uri="{FF2B5EF4-FFF2-40B4-BE49-F238E27FC236}">
                <a16:creationId xmlns:a16="http://schemas.microsoft.com/office/drawing/2014/main" id="{D84F09E8-1AEC-4079-4CBB-BBC378A0F181}"/>
              </a:ext>
            </a:extLst>
          </p:cNvPr>
          <p:cNvSpPr txBox="1">
            <a:spLocks/>
          </p:cNvSpPr>
          <p:nvPr/>
        </p:nvSpPr>
        <p:spPr>
          <a:xfrm>
            <a:off x="1331640" y="4472197"/>
            <a:ext cx="6315134" cy="303135"/>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400" kern="1000" dirty="0">
                <a:solidFill>
                  <a:srgbClr val="686868"/>
                </a:solidFill>
                <a:latin typeface="+mj-lt"/>
                <a:ea typeface="+mj-ea"/>
                <a:cs typeface="+mj-cs"/>
              </a:rPr>
              <a:t>…a Party Political Broadcast on behalf of the web community !</a:t>
            </a:r>
          </a:p>
        </p:txBody>
      </p:sp>
    </p:spTree>
    <p:extLst>
      <p:ext uri="{BB962C8B-B14F-4D97-AF65-F5344CB8AC3E}">
        <p14:creationId xmlns:p14="http://schemas.microsoft.com/office/powerpoint/2010/main" val="107490250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2DDBEA-D731-10F4-BDA6-45A77D6003F9}"/>
              </a:ext>
            </a:extLst>
          </p:cNvPr>
          <p:cNvSpPr>
            <a:spLocks noGrp="1"/>
          </p:cNvSpPr>
          <p:nvPr>
            <p:ph sz="quarter" idx="13"/>
          </p:nvPr>
        </p:nvSpPr>
        <p:spPr>
          <a:xfrm>
            <a:off x="1043000" y="987574"/>
            <a:ext cx="7742237" cy="3744416"/>
          </a:xfrm>
        </p:spPr>
        <p:txBody>
          <a:bodyPr/>
          <a:lstStyle/>
          <a:p>
            <a:pPr>
              <a:spcAft>
                <a:spcPts val="1200"/>
              </a:spcAft>
            </a:pPr>
            <a:r>
              <a:rPr lang="en-GB" sz="1400" kern="1000" dirty="0">
                <a:solidFill>
                  <a:srgbClr val="686868"/>
                </a:solidFill>
                <a:latin typeface="+mj-lt"/>
                <a:ea typeface="+mj-ea"/>
                <a:cs typeface="+mj-cs"/>
              </a:rPr>
              <a:t>Web technologies offer the leading paradigm for today’s software development. If we ignore them our controls solutions will be perceived as increasingly outdated and stuck in a </a:t>
            </a:r>
            <a:r>
              <a:rPr lang="en-GB" sz="1400" kern="1000" dirty="0" err="1">
                <a:solidFill>
                  <a:srgbClr val="686868"/>
                </a:solidFill>
                <a:latin typeface="+mj-lt"/>
                <a:ea typeface="+mj-ea"/>
                <a:cs typeface="+mj-cs"/>
              </a:rPr>
              <a:t>timewarp</a:t>
            </a:r>
            <a:r>
              <a:rPr lang="en-GB" sz="1400" kern="1000" dirty="0">
                <a:solidFill>
                  <a:srgbClr val="686868"/>
                </a:solidFill>
                <a:latin typeface="+mj-lt"/>
                <a:ea typeface="+mj-ea"/>
                <a:cs typeface="+mj-cs"/>
              </a:rPr>
              <a:t> !  Or worse, our users may simply choose to go elsewhere.</a:t>
            </a:r>
          </a:p>
          <a:p>
            <a:pPr>
              <a:spcAft>
                <a:spcPts val="1200"/>
              </a:spcAft>
            </a:pPr>
            <a:r>
              <a:rPr lang="en-GB" sz="1400" kern="1000" dirty="0">
                <a:solidFill>
                  <a:srgbClr val="686868"/>
                </a:solidFill>
                <a:latin typeface="+mj-lt"/>
                <a:ea typeface="+mj-ea"/>
                <a:cs typeface="+mj-cs"/>
              </a:rPr>
              <a:t>Richer state-of-the-art UX possibilities are now achievable… animations, sound, speech-synthesis, messaging… can be integrated quickly with powerful libraries.</a:t>
            </a:r>
          </a:p>
          <a:p>
            <a:pPr>
              <a:spcAft>
                <a:spcPts val="1200"/>
              </a:spcAft>
            </a:pPr>
            <a:r>
              <a:rPr lang="en-GB" sz="1400" kern="1000" dirty="0">
                <a:solidFill>
                  <a:srgbClr val="686868"/>
                </a:solidFill>
                <a:latin typeface="+mj-lt"/>
                <a:ea typeface="+mj-ea"/>
                <a:cs typeface="+mj-cs"/>
              </a:rPr>
              <a:t>Web technologies help our on-site staff respond quickly to issues in our facilities.</a:t>
            </a:r>
          </a:p>
          <a:p>
            <a:pPr>
              <a:spcAft>
                <a:spcPts val="1200"/>
              </a:spcAft>
            </a:pPr>
            <a:r>
              <a:rPr lang="en-GB" sz="1400" kern="1000" dirty="0">
                <a:solidFill>
                  <a:srgbClr val="686868"/>
                </a:solidFill>
                <a:latin typeface="+mj-lt"/>
                <a:ea typeface="+mj-ea"/>
                <a:cs typeface="+mj-cs"/>
              </a:rPr>
              <a:t>Web technologies fit the demands of modern society: remote working flexible/hybrid work models; access anywhere on multiple platforms, onsite, whilst travelling, or at home.</a:t>
            </a:r>
          </a:p>
          <a:p>
            <a:pPr>
              <a:spcAft>
                <a:spcPts val="1200"/>
              </a:spcAft>
            </a:pPr>
            <a:r>
              <a:rPr lang="en-GB" sz="1400" kern="1000" dirty="0">
                <a:solidFill>
                  <a:srgbClr val="686868"/>
                </a:solidFill>
                <a:latin typeface="+mj-lt"/>
                <a:ea typeface="+mj-ea"/>
                <a:cs typeface="+mj-cs"/>
              </a:rPr>
              <a:t>Web technologies help our </a:t>
            </a:r>
            <a:r>
              <a:rPr lang="en-GB" sz="1400" i="1" kern="1000" dirty="0" err="1">
                <a:solidFill>
                  <a:srgbClr val="686868"/>
                </a:solidFill>
                <a:latin typeface="+mj-lt"/>
                <a:ea typeface="+mj-ea"/>
                <a:cs typeface="+mj-cs"/>
              </a:rPr>
              <a:t>Pikett</a:t>
            </a:r>
            <a:r>
              <a:rPr lang="en-GB" sz="1400" kern="1000" dirty="0">
                <a:solidFill>
                  <a:srgbClr val="686868"/>
                </a:solidFill>
                <a:latin typeface="+mj-lt"/>
                <a:ea typeface="+mj-ea"/>
                <a:cs typeface="+mj-cs"/>
              </a:rPr>
              <a:t> support staff diagnose faults more quickly and efficiently, reducing down time.</a:t>
            </a:r>
          </a:p>
          <a:p>
            <a:pPr>
              <a:spcAft>
                <a:spcPts val="1200"/>
              </a:spcAft>
            </a:pPr>
            <a:r>
              <a:rPr lang="en-GB" sz="1400" kern="1000" dirty="0">
                <a:solidFill>
                  <a:srgbClr val="686868"/>
                </a:solidFill>
                <a:latin typeface="+mj-lt"/>
                <a:ea typeface="+mj-ea"/>
                <a:cs typeface="+mj-cs"/>
              </a:rPr>
              <a:t>The pool of trained web developers is much larger than the pool of, say, EPICS or TANGO developers.  Using web technologies should make our recruitment easier. </a:t>
            </a:r>
          </a:p>
          <a:p>
            <a:endParaRPr lang="en-CH" dirty="0"/>
          </a:p>
        </p:txBody>
      </p:sp>
      <p:sp>
        <p:nvSpPr>
          <p:cNvPr id="3" name="Title 2">
            <a:extLst>
              <a:ext uri="{FF2B5EF4-FFF2-40B4-BE49-F238E27FC236}">
                <a16:creationId xmlns:a16="http://schemas.microsoft.com/office/drawing/2014/main" id="{7401F9FA-40DD-AFE9-F4B1-A4F2DED7BFF8}"/>
              </a:ext>
            </a:extLst>
          </p:cNvPr>
          <p:cNvSpPr>
            <a:spLocks noGrp="1"/>
          </p:cNvSpPr>
          <p:nvPr>
            <p:ph type="title"/>
          </p:nvPr>
        </p:nvSpPr>
        <p:spPr/>
        <p:txBody>
          <a:bodyPr/>
          <a:lstStyle/>
          <a:p>
            <a:r>
              <a:rPr lang="en-CH" dirty="0"/>
              <a:t>Web Project - Benefits</a:t>
            </a:r>
          </a:p>
        </p:txBody>
      </p:sp>
      <p:sp>
        <p:nvSpPr>
          <p:cNvPr id="4" name="Slide Number Placeholder 3">
            <a:extLst>
              <a:ext uri="{FF2B5EF4-FFF2-40B4-BE49-F238E27FC236}">
                <a16:creationId xmlns:a16="http://schemas.microsoft.com/office/drawing/2014/main" id="{56BB2228-B6EB-9AFB-C02F-14199E69F1A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7</a:t>
            </a:fld>
            <a:endParaRPr lang="de-DE" dirty="0"/>
          </a:p>
        </p:txBody>
      </p:sp>
    </p:spTree>
    <p:extLst>
      <p:ext uri="{BB962C8B-B14F-4D97-AF65-F5344CB8AC3E}">
        <p14:creationId xmlns:p14="http://schemas.microsoft.com/office/powerpoint/2010/main" val="13669462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8425CE-FC42-8256-261C-448289786D82}"/>
              </a:ext>
            </a:extLst>
          </p:cNvPr>
          <p:cNvSpPr>
            <a:spLocks noGrp="1"/>
          </p:cNvSpPr>
          <p:nvPr>
            <p:ph type="title"/>
          </p:nvPr>
        </p:nvSpPr>
        <p:spPr>
          <a:xfrm>
            <a:off x="2077211" y="216000"/>
            <a:ext cx="6311213" cy="381375"/>
          </a:xfrm>
        </p:spPr>
        <p:txBody>
          <a:bodyPr anchor="ctr" anchorCtr="0"/>
          <a:lstStyle/>
          <a:p>
            <a:r>
              <a:rPr lang="en-CH" sz="2000" dirty="0"/>
              <a:t>A Pilot Web Project - PROSCAN Status Page </a:t>
            </a:r>
            <a:endParaRPr lang="en-CH" sz="1800" dirty="0"/>
          </a:p>
        </p:txBody>
      </p:sp>
      <p:sp>
        <p:nvSpPr>
          <p:cNvPr id="4" name="Slide Number Placeholder 3">
            <a:extLst>
              <a:ext uri="{FF2B5EF4-FFF2-40B4-BE49-F238E27FC236}">
                <a16:creationId xmlns:a16="http://schemas.microsoft.com/office/drawing/2014/main" id="{60534AAF-EFAD-A174-DB5D-66EAA6554B6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8</a:t>
            </a:fld>
            <a:endParaRPr lang="de-DE" dirty="0"/>
          </a:p>
        </p:txBody>
      </p:sp>
      <p:pic>
        <p:nvPicPr>
          <p:cNvPr id="12" name="Picture 11" descr="Table&#10;&#10;Description automatically generated">
            <a:extLst>
              <a:ext uri="{FF2B5EF4-FFF2-40B4-BE49-F238E27FC236}">
                <a16:creationId xmlns:a16="http://schemas.microsoft.com/office/drawing/2014/main" id="{ADC1B478-B804-DF4E-805C-5E712769A018}"/>
              </a:ext>
            </a:extLst>
          </p:cNvPr>
          <p:cNvPicPr>
            <a:picLocks noChangeAspect="1"/>
          </p:cNvPicPr>
          <p:nvPr/>
        </p:nvPicPr>
        <p:blipFill>
          <a:blip r:embed="rId2"/>
          <a:stretch>
            <a:fillRect/>
          </a:stretch>
        </p:blipFill>
        <p:spPr>
          <a:xfrm>
            <a:off x="1043608" y="987574"/>
            <a:ext cx="5157350" cy="3788285"/>
          </a:xfrm>
          <a:prstGeom prst="rect">
            <a:avLst/>
          </a:prstGeom>
        </p:spPr>
      </p:pic>
      <p:sp>
        <p:nvSpPr>
          <p:cNvPr id="15" name="Inhaltsplatzhalter 1">
            <a:extLst>
              <a:ext uri="{FF2B5EF4-FFF2-40B4-BE49-F238E27FC236}">
                <a16:creationId xmlns:a16="http://schemas.microsoft.com/office/drawing/2014/main" id="{7B68C021-DCF9-D5AD-E277-0878C5B78AC7}"/>
              </a:ext>
            </a:extLst>
          </p:cNvPr>
          <p:cNvSpPr txBox="1">
            <a:spLocks/>
          </p:cNvSpPr>
          <p:nvPr/>
        </p:nvSpPr>
        <p:spPr>
          <a:xfrm>
            <a:off x="6516216" y="987574"/>
            <a:ext cx="2160240" cy="1008112"/>
          </a:xfrm>
          <a:prstGeom prst="rect">
            <a:avLst/>
          </a:prstGeom>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600" kern="1000" dirty="0">
                <a:solidFill>
                  <a:srgbClr val="686868"/>
                </a:solidFill>
                <a:latin typeface="+mj-lt"/>
                <a:ea typeface="+mj-ea"/>
                <a:cs typeface="+mj-cs"/>
              </a:rPr>
              <a:t>The original display page made with </a:t>
            </a:r>
            <a:r>
              <a:rPr lang="en-GB" sz="1600" kern="1000" dirty="0" err="1">
                <a:solidFill>
                  <a:srgbClr val="686868"/>
                </a:solidFill>
                <a:latin typeface="+mj-lt"/>
                <a:ea typeface="+mj-ea"/>
                <a:cs typeface="+mj-cs"/>
              </a:rPr>
              <a:t>caQtDm</a:t>
            </a:r>
            <a:endParaRPr lang="en-GB" sz="1600" kern="1000" dirty="0">
              <a:solidFill>
                <a:srgbClr val="686868"/>
              </a:solidFill>
              <a:latin typeface="+mj-lt"/>
              <a:ea typeface="+mj-ea"/>
              <a:cs typeface="+mj-cs"/>
            </a:endParaRPr>
          </a:p>
        </p:txBody>
      </p:sp>
      <p:sp>
        <p:nvSpPr>
          <p:cNvPr id="18" name="Inhaltsplatzhalter 1">
            <a:extLst>
              <a:ext uri="{FF2B5EF4-FFF2-40B4-BE49-F238E27FC236}">
                <a16:creationId xmlns:a16="http://schemas.microsoft.com/office/drawing/2014/main" id="{D0F0ACC5-B21A-0ED6-D956-DE08E485F011}"/>
              </a:ext>
            </a:extLst>
          </p:cNvPr>
          <p:cNvSpPr txBox="1">
            <a:spLocks/>
          </p:cNvSpPr>
          <p:nvPr/>
        </p:nvSpPr>
        <p:spPr>
          <a:xfrm>
            <a:off x="6516216" y="2211710"/>
            <a:ext cx="2160240" cy="1008112"/>
          </a:xfrm>
          <a:prstGeom prst="rect">
            <a:avLst/>
          </a:prstGeom>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600" kern="1000" dirty="0">
                <a:solidFill>
                  <a:srgbClr val="686868"/>
                </a:solidFill>
                <a:latin typeface="+mj-lt"/>
                <a:ea typeface="+mj-ea"/>
                <a:cs typeface="+mj-cs"/>
              </a:rPr>
              <a:t>Ugly, but used effectively by many people !</a:t>
            </a:r>
          </a:p>
        </p:txBody>
      </p:sp>
      <p:sp>
        <p:nvSpPr>
          <p:cNvPr id="19" name="Inhaltsplatzhalter 1">
            <a:extLst>
              <a:ext uri="{FF2B5EF4-FFF2-40B4-BE49-F238E27FC236}">
                <a16:creationId xmlns:a16="http://schemas.microsoft.com/office/drawing/2014/main" id="{857DD36D-52DB-2672-90D7-92ED16D91778}"/>
              </a:ext>
            </a:extLst>
          </p:cNvPr>
          <p:cNvSpPr txBox="1">
            <a:spLocks/>
          </p:cNvSpPr>
          <p:nvPr/>
        </p:nvSpPr>
        <p:spPr>
          <a:xfrm>
            <a:off x="6516216" y="3507854"/>
            <a:ext cx="2160240" cy="1008112"/>
          </a:xfrm>
          <a:prstGeom prst="rect">
            <a:avLst/>
          </a:prstGeom>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600" kern="1000" dirty="0">
                <a:solidFill>
                  <a:srgbClr val="686868"/>
                </a:solidFill>
                <a:latin typeface="+mj-lt"/>
                <a:ea typeface="+mj-ea"/>
                <a:cs typeface="+mj-cs"/>
              </a:rPr>
              <a:t>Goal: make something just as ugly, but available on the web </a:t>
            </a:r>
          </a:p>
        </p:txBody>
      </p:sp>
    </p:spTree>
    <p:extLst>
      <p:ext uri="{BB962C8B-B14F-4D97-AF65-F5344CB8AC3E}">
        <p14:creationId xmlns:p14="http://schemas.microsoft.com/office/powerpoint/2010/main" val="22718669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BB05DD-46A4-4D79-B6BB-64EE18F1AFB8}"/>
              </a:ext>
            </a:extLst>
          </p:cNvPr>
          <p:cNvSpPr>
            <a:spLocks noGrp="1"/>
          </p:cNvSpPr>
          <p:nvPr>
            <p:ph type="title"/>
          </p:nvPr>
        </p:nvSpPr>
        <p:spPr/>
        <p:txBody>
          <a:bodyPr/>
          <a:lstStyle/>
          <a:p>
            <a:r>
              <a:rPr lang="en-CH" dirty="0"/>
              <a:t>How to start ?</a:t>
            </a:r>
          </a:p>
        </p:txBody>
      </p:sp>
      <p:sp>
        <p:nvSpPr>
          <p:cNvPr id="4" name="Slide Number Placeholder 3">
            <a:extLst>
              <a:ext uri="{FF2B5EF4-FFF2-40B4-BE49-F238E27FC236}">
                <a16:creationId xmlns:a16="http://schemas.microsoft.com/office/drawing/2014/main" id="{9A50B02C-99B2-3901-799F-D0D4720D0628}"/>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9</a:t>
            </a:fld>
            <a:endParaRPr lang="de-DE" dirty="0"/>
          </a:p>
        </p:txBody>
      </p:sp>
      <p:pic>
        <p:nvPicPr>
          <p:cNvPr id="4098" name="Picture 2" descr="Do The Simplest Thing That Could Possibly Work. - Quotespictures.com">
            <a:extLst>
              <a:ext uri="{FF2B5EF4-FFF2-40B4-BE49-F238E27FC236}">
                <a16:creationId xmlns:a16="http://schemas.microsoft.com/office/drawing/2014/main" id="{242436B8-3B74-766C-EB68-2FFE4FF26E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059582"/>
            <a:ext cx="5559238"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555953"/>
      </p:ext>
    </p:extLst>
  </p:cSld>
  <p:clrMapOvr>
    <a:masterClrMapping/>
  </p:clrMapOvr>
  <p:transition spd="med"/>
</p:sld>
</file>

<file path=ppt/theme/theme1.xml><?xml version="1.0" encoding="utf-8"?>
<a:theme xmlns:a="http://schemas.openxmlformats.org/drawingml/2006/main" name="PSI-Powerpoint-Master Calibri V2">
  <a:themeElements>
    <a:clrScheme name="Farbwelt des PSI">
      <a:dk1>
        <a:srgbClr val="000000"/>
      </a:dk1>
      <a:lt1>
        <a:srgbClr val="FFFFFF"/>
      </a:lt1>
      <a:dk2>
        <a:srgbClr val="000000"/>
      </a:dk2>
      <a:lt2>
        <a:srgbClr val="686868"/>
      </a:lt2>
      <a:accent1>
        <a:srgbClr val="FDCA00"/>
      </a:accent1>
      <a:accent2>
        <a:srgbClr val="EB5B00"/>
      </a:accent2>
      <a:accent3>
        <a:srgbClr val="C50006"/>
      </a:accent3>
      <a:accent4>
        <a:srgbClr val="7C204E"/>
      </a:accent4>
      <a:accent5>
        <a:srgbClr val="003B6E"/>
      </a:accent5>
      <a:accent6>
        <a:srgbClr val="197418"/>
      </a:accent6>
      <a:hlink>
        <a:srgbClr val="000000"/>
      </a:hlink>
      <a:folHlink>
        <a:srgbClr val="686868"/>
      </a:folHlink>
    </a:clrScheme>
    <a:fontScheme name="Georgia/Calibri">
      <a:majorFont>
        <a:latin typeface="Georgia"/>
        <a:ea typeface="ヒラギノ角ゴ Pro W3"/>
        <a:cs typeface="ヒラギノ角ゴ Pro W3"/>
      </a:majorFont>
      <a:minorFont>
        <a:latin typeface="Calibri"/>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CH" sz="2400" b="0" i="0" u="none" strike="noStrike" cap="none" normalizeH="0" baseline="0">
            <a:ln>
              <a:noFill/>
            </a:ln>
            <a:solidFill>
              <a:schemeClr val="tx1"/>
            </a:solidFill>
            <a:effectLst/>
            <a:latin typeface="Times" charset="0"/>
          </a:defRPr>
        </a:defPPr>
      </a:lstStyle>
    </a:lnDef>
    <a:txDef>
      <a:spPr>
        <a:noFill/>
      </a:spPr>
      <a:bodyPr wrap="square" lIns="0" tIns="0" rIns="0" bIns="0" rtlCol="0">
        <a:noAutofit/>
      </a:bodyPr>
      <a:lstStyle>
        <a:defPPr eaLnBrk="1" hangingPunct="1">
          <a:lnSpc>
            <a:spcPct val="110000"/>
          </a:lnSpc>
          <a:spcBef>
            <a:spcPct val="0"/>
          </a:spcBef>
          <a:buClr>
            <a:srgbClr val="000000"/>
          </a:buClr>
          <a:defRPr sz="1800" dirty="0" err="1" smtClean="0">
            <a:solidFill>
              <a:srgbClr val="000000"/>
            </a:solidFill>
            <a:latin typeface="Calibri"/>
          </a:defRPr>
        </a:defPPr>
      </a:lstStyle>
    </a:txDef>
  </a:objectDefaults>
  <a:extraClrSchemeLst>
    <a:extraClrScheme>
      <a:clrScheme name="Farbwelt des PSI">
        <a:dk1>
          <a:srgbClr val="000000"/>
        </a:dk1>
        <a:lt1>
          <a:srgbClr val="FFFFFF"/>
        </a:lt1>
        <a:dk2>
          <a:srgbClr val="000000"/>
        </a:dk2>
        <a:lt2>
          <a:srgbClr val="686868"/>
        </a:lt2>
        <a:accent1>
          <a:srgbClr val="FDCA00"/>
        </a:accent1>
        <a:accent2>
          <a:srgbClr val="EB5B00"/>
        </a:accent2>
        <a:accent3>
          <a:srgbClr val="C50006"/>
        </a:accent3>
        <a:accent4>
          <a:srgbClr val="7C204E"/>
        </a:accent4>
        <a:accent5>
          <a:srgbClr val="003B6E"/>
        </a:accent5>
        <a:accent6>
          <a:srgbClr val="197418"/>
        </a:accent6>
        <a:hlink>
          <a:srgbClr val="000000"/>
        </a:hlink>
        <a:folHlink>
          <a:srgbClr val="686868"/>
        </a:folHlink>
      </a:clrScheme>
      <a:clrMap bg1="lt1" tx1="dk1" bg2="lt2" tx2="dk2" accent1="accent1" accent2="accent2" accent3="accent3" accent4="accent4" accent5="accent5" accent6="accent6" hlink="hlink" folHlink="folHlink"/>
    </a:extraClrScheme>
  </a:extraClrSchemeLst>
  <a:custClrLst>
    <a:custClr name="Grau 100%">
      <a:srgbClr val="505050"/>
    </a:custClr>
    <a:custClr name="Gelb 100%">
      <a:srgbClr val="FDCA00"/>
    </a:custClr>
    <a:custClr name="Orange 100%">
      <a:srgbClr val="EB5B00"/>
    </a:custClr>
    <a:custClr name="Rot 100%">
      <a:srgbClr val="C50006"/>
    </a:custClr>
    <a:custClr name="Braun 100%">
      <a:srgbClr val="85543A"/>
    </a:custClr>
    <a:custClr name="Olivgrün 100%">
      <a:srgbClr val="8F7111"/>
    </a:custClr>
    <a:custClr name="Hellgrün 100%">
      <a:srgbClr val="82911A"/>
    </a:custClr>
    <a:custClr name="Grün 100%">
      <a:srgbClr val="197418"/>
    </a:custClr>
    <a:custClr name="Violet 100%">
      <a:srgbClr val="7C204E"/>
    </a:custClr>
    <a:custClr name="Blau 100%">
      <a:srgbClr val="003B6E"/>
    </a:custClr>
    <a:custClr name="Grau 80%">
      <a:srgbClr val="686868"/>
    </a:custClr>
    <a:custClr name="Gelb 80%">
      <a:srgbClr val="FED43E"/>
    </a:custClr>
    <a:custClr name="Orange 80%">
      <a:srgbClr val="EE7B34"/>
    </a:custClr>
    <a:custClr name="Rot 80%">
      <a:srgbClr val="D04729"/>
    </a:custClr>
    <a:custClr name="Braun 80%">
      <a:srgbClr val="9A7059"/>
    </a:custClr>
    <a:custClr name="Olivgrün 80%">
      <a:srgbClr val="A48841"/>
    </a:custClr>
    <a:custClr name="Hellgrün 80%">
      <a:srgbClr val="9BA34C"/>
    </a:custClr>
    <a:custClr name="Grün 80%">
      <a:srgbClr val="518A42"/>
    </a:custClr>
    <a:custClr name="Violet 80%">
      <a:srgbClr val="914967"/>
    </a:custClr>
    <a:custClr name="Blau 80%">
      <a:srgbClr val="405583"/>
    </a:custClr>
    <a:custClr name="Grau 60%">
      <a:srgbClr val="969696"/>
    </a:custClr>
    <a:custClr name="Gelb 60%">
      <a:srgbClr val="FEDE74"/>
    </a:custClr>
    <a:custClr name="Orange 60%">
      <a:srgbClr val="F29E62"/>
    </a:custClr>
    <a:custClr name="Rot 60%">
      <a:srgbClr val="DA7252"/>
    </a:custClr>
    <a:custClr name="Braun 60%">
      <a:srgbClr val="B2917D"/>
    </a:custClr>
    <a:custClr name="Olivgrün 60%">
      <a:srgbClr val="BAA46A"/>
    </a:custClr>
    <a:custClr name="Hellgrün 60%">
      <a:srgbClr val="B5B874"/>
    </a:custClr>
    <a:custClr name="Grün 60%">
      <a:srgbClr val="7DA569"/>
    </a:custClr>
    <a:custClr name="Violet 60%">
      <a:srgbClr val="AA7084"/>
    </a:custClr>
    <a:custClr name="Blau 60%">
      <a:srgbClr val="69769E"/>
    </a:custClr>
    <a:custClr name="Grau 40%">
      <a:srgbClr val="B9B9B9"/>
    </a:custClr>
    <a:custClr name="Gelb 40%">
      <a:srgbClr val="FFEAA8"/>
    </a:custClr>
    <a:custClr name="Orange 40%">
      <a:srgbClr val="F6C096"/>
    </a:custClr>
    <a:custClr name="Rot 40%">
      <a:srgbClr val="E7A287"/>
    </a:custClr>
    <a:custClr name="Braun 40%">
      <a:srgbClr val="CAB5A6"/>
    </a:custClr>
    <a:custClr name="Olivgrün 40%">
      <a:srgbClr val="D0C19B"/>
    </a:custClr>
    <a:custClr name="Hellgrün 40%">
      <a:srgbClr val="CED0A4"/>
    </a:custClr>
    <a:custClr name="Grün 40%">
      <a:srgbClr val="A8C39A"/>
    </a:custClr>
    <a:custClr name="Violet 40%">
      <a:srgbClr val="C49FAA"/>
    </a:custClr>
    <a:custClr name="Blau 40%">
      <a:srgbClr val="989FBD"/>
    </a:custClr>
    <a:custClr name="Grau 20%">
      <a:srgbClr val="E5E5E5"/>
    </a:custClr>
    <a:custClr name="Gelb 20%">
      <a:srgbClr val="FFF5D6"/>
    </a:custClr>
    <a:custClr name="Orange 20%">
      <a:srgbClr val="FBE1CC"/>
    </a:custClr>
    <a:custClr name="Rot 20%">
      <a:srgbClr val="F3D2C2"/>
    </a:custClr>
    <a:custClr name="Braun 20%">
      <a:srgbClr val="E4D9D2"/>
    </a:custClr>
    <a:custClr name="Olivgrün 20%">
      <a:srgbClr val="E8E1CE"/>
    </a:custClr>
    <a:custClr name="Hellgrün 20%">
      <a:srgbClr val="E7E8D3"/>
    </a:custClr>
    <a:custClr name="Grün 20%">
      <a:srgbClr val="D4E2CE"/>
    </a:custClr>
    <a:custClr name="Violet 20%">
      <a:srgbClr val="E1D0D5"/>
    </a:custClr>
    <a:custClr name="Blau 20%">
      <a:srgbClr val="CBCFDF"/>
    </a:custClr>
  </a:custClrLst>
  <a:extLst>
    <a:ext uri="{05A4C25C-085E-4340-85A3-A5531E510DB2}">
      <thm15:themeFamily xmlns:thm15="http://schemas.microsoft.com/office/thememl/2012/main" name="PSI PowerPoint Master english 16_9.potx" id="{D740BDA2-5362-433F-8FF1-B032EC84CAE9}" vid="{5E8A839B-C512-4D1D-A022-DACBC9126E25}"/>
    </a:ext>
  </a:extLst>
</a:theme>
</file>

<file path=ppt/theme/theme2.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{09AF71F8-C95A-E249-8139-ACFCA6EF7BFF}tf16401369</Template>
  <TotalTime>3316</TotalTime>
  <Words>2049</Words>
  <Application>Microsoft Macintosh PowerPoint</Application>
  <PresentationFormat>On-screen Show (16:9)</PresentationFormat>
  <Paragraphs>256</Paragraphs>
  <Slides>27</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Arial Narrow</vt:lpstr>
      <vt:lpstr>Calibri</vt:lpstr>
      <vt:lpstr>Courier New</vt:lpstr>
      <vt:lpstr>Georgia</vt:lpstr>
      <vt:lpstr>Symbol</vt:lpstr>
      <vt:lpstr>Times</vt:lpstr>
      <vt:lpstr>PSI-Powerpoint-Master Calibri V2</vt:lpstr>
      <vt:lpstr>WICA: an extra tool in our Control System Toolkit</vt:lpstr>
      <vt:lpstr>Introduction</vt:lpstr>
      <vt:lpstr>Sunset on Desktop Client Applications</vt:lpstr>
      <vt:lpstr>Desktop Client Applications – wtf ?</vt:lpstr>
      <vt:lpstr>Control System ➔ Web: an impossible task ?</vt:lpstr>
      <vt:lpstr>A short interrupt…</vt:lpstr>
      <vt:lpstr>Web Project - Benefits</vt:lpstr>
      <vt:lpstr>A Pilot Web Project - PROSCAN Status Page </vt:lpstr>
      <vt:lpstr>How to start ?</vt:lpstr>
      <vt:lpstr>HTTP: the lingua-franca of our connected world</vt:lpstr>
      <vt:lpstr>Where to Start 2 – PSI GUI Review</vt:lpstr>
      <vt:lpstr>WICA – Less is more</vt:lpstr>
      <vt:lpstr>Wica – the simplest web page</vt:lpstr>
      <vt:lpstr>Attempting the risky – a live demo of WICA ?</vt:lpstr>
      <vt:lpstr>WICA Resources</vt:lpstr>
      <vt:lpstr>Summary</vt:lpstr>
      <vt:lpstr>Thank you for your attention :-)</vt:lpstr>
      <vt:lpstr>PROSCAN Status Page – Mixed Text &amp; Plot Example</vt:lpstr>
      <vt:lpstr>PROSCAN Status Page – responsive design</vt:lpstr>
      <vt:lpstr>HIPA Vacuum System Page – SVG Example  </vt:lpstr>
      <vt:lpstr>HIPA RF System Page – SVG + Plot Example  </vt:lpstr>
      <vt:lpstr>SwissFEL Camera Page – Web Component Example</vt:lpstr>
      <vt:lpstr>Bonus Slides</vt:lpstr>
      <vt:lpstr>Leveraging WICA – supported workflows</vt:lpstr>
      <vt:lpstr>Web Projects - Challenges</vt:lpstr>
      <vt:lpstr>WICA Overview Picture</vt:lpstr>
      <vt:lpstr>WICA – Less is more</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PSI</dc:title>
  <dc:creator>Microsoft Office-Anwender</dc:creator>
  <cp:lastModifiedBy>Rees Simon (PSI)</cp:lastModifiedBy>
  <cp:revision>86</cp:revision>
  <cp:lastPrinted>2015-09-30T13:23:15Z</cp:lastPrinted>
  <dcterms:created xsi:type="dcterms:W3CDTF">2017-11-09T13:54:50Z</dcterms:created>
  <dcterms:modified xsi:type="dcterms:W3CDTF">2022-11-21T16:31:32Z</dcterms:modified>
</cp:coreProperties>
</file>